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62" r:id="rId4"/>
  </p:sldMasterIdLst>
  <p:notesMasterIdLst>
    <p:notesMasterId r:id="rId16"/>
  </p:notesMasterIdLst>
  <p:handoutMasterIdLst>
    <p:handoutMasterId r:id="rId17"/>
  </p:handoutMasterIdLst>
  <p:sldIdLst>
    <p:sldId id="886" r:id="rId5"/>
    <p:sldId id="888" r:id="rId6"/>
    <p:sldId id="892" r:id="rId7"/>
    <p:sldId id="895" r:id="rId8"/>
    <p:sldId id="874" r:id="rId9"/>
    <p:sldId id="877" r:id="rId10"/>
    <p:sldId id="893" r:id="rId11"/>
    <p:sldId id="899" r:id="rId12"/>
    <p:sldId id="897" r:id="rId13"/>
    <p:sldId id="891" r:id="rId14"/>
    <p:sldId id="887" r:id="rId15"/>
  </p:sldIdLst>
  <p:sldSz cx="9144000" cy="6858000" type="screen4x3"/>
  <p:notesSz cx="7010400" cy="9296400"/>
  <p:custDataLst>
    <p:tags r:id="rId1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D5AC422-3414-4058-A96D-E905FA5C37C1}">
          <p14:sldIdLst>
            <p14:sldId id="886"/>
            <p14:sldId id="888"/>
          </p14:sldIdLst>
        </p14:section>
        <p14:section name="Untitled Section" id="{4EE2B671-1E4A-46C6-95B5-86271DB3240E}">
          <p14:sldIdLst>
            <p14:sldId id="892"/>
            <p14:sldId id="895"/>
            <p14:sldId id="874"/>
            <p14:sldId id="877"/>
            <p14:sldId id="893"/>
            <p14:sldId id="899"/>
            <p14:sldId id="897"/>
            <p14:sldId id="891"/>
            <p14:sldId id="887"/>
          </p14:sldIdLst>
        </p14:section>
      </p14:sectionLst>
    </p:ext>
    <p:ext uri="{EFAFB233-063F-42B5-8137-9DF3F51BA10A}">
      <p15:sldGuideLst xmlns:p15="http://schemas.microsoft.com/office/powerpoint/2012/main">
        <p15:guide id="2" orient="horz" pos="3924" userDrawn="1">
          <p15:clr>
            <a:srgbClr val="A4A3A4"/>
          </p15:clr>
        </p15:guide>
        <p15:guide id="3" orient="horz" pos="793" userDrawn="1">
          <p15:clr>
            <a:srgbClr val="A4A3A4"/>
          </p15:clr>
        </p15:guide>
        <p15:guide id="4"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063A907-B2E0-71C0-27BE-B880C9F1DE25}" name="David R. Janka" initials="DRJ" userId="S::djanka@bglco.com::edd57ea2-50bd-4418-8322-5b70fffb7893" providerId="AD"/>
  <p188:author id="{47AA117E-F588-A82E-6111-E4A9E7D4D8F4}" name="Kira M. Sandmann" initials="KS" userId="S::ksandmann@bglco.com::3c27d14b-a6d1-4450-b14e-6d01e47fb44d" providerId="AD"/>
  <p188:author id="{22442894-8DD0-2B28-34AB-3284CC337B22}" name="Riley C. West" initials="RW" userId="S::RWest@bglco.com::89e9721b-a4c3-4ae3-a219-0a22f7813c0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F1FA"/>
    <a:srgbClr val="C6D9F0"/>
    <a:srgbClr val="1B3D68"/>
    <a:srgbClr val="F3F3F2"/>
    <a:srgbClr val="E6E6E6"/>
    <a:srgbClr val="9FB129"/>
    <a:srgbClr val="67A650"/>
    <a:srgbClr val="2C2C2C"/>
    <a:srgbClr val="66ABCC"/>
    <a:srgbClr val="0B4277"/>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599" autoAdjust="0"/>
    <p:restoredTop sz="96283" autoAdjust="0"/>
  </p:normalViewPr>
  <p:slideViewPr>
    <p:cSldViewPr snapToGrid="0">
      <p:cViewPr varScale="1">
        <p:scale>
          <a:sx n="108" d="100"/>
          <a:sy n="108" d="100"/>
        </p:scale>
        <p:origin x="1854" y="102"/>
      </p:cViewPr>
      <p:guideLst>
        <p:guide orient="horz" pos="3924"/>
        <p:guide orient="horz" pos="793"/>
        <p:guide pos="2880"/>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0" y="0"/>
            <a:ext cx="3038475" cy="466578"/>
          </a:xfrm>
          <a:prstGeom prst="rect">
            <a:avLst/>
          </a:prstGeom>
        </p:spPr>
        <p:txBody>
          <a:bodyPr vert="horz" lIns="91430" tIns="45715" rIns="91430" bIns="45715" rtlCol="0"/>
          <a:lstStyle>
            <a:lvl1pPr algn="l">
              <a:defRPr sz="1200"/>
            </a:lvl1pPr>
          </a:lstStyle>
          <a:p>
            <a:endParaRPr lang="en-US" dirty="0"/>
          </a:p>
        </p:txBody>
      </p:sp>
      <p:sp>
        <p:nvSpPr>
          <p:cNvPr id="3" name="Date Placeholder 2"/>
          <p:cNvSpPr>
            <a:spLocks noGrp="1"/>
          </p:cNvSpPr>
          <p:nvPr>
            <p:ph type="dt" sz="quarter" idx="1"/>
          </p:nvPr>
        </p:nvSpPr>
        <p:spPr>
          <a:xfrm>
            <a:off x="3970356" y="0"/>
            <a:ext cx="3038475" cy="466578"/>
          </a:xfrm>
          <a:prstGeom prst="rect">
            <a:avLst/>
          </a:prstGeom>
        </p:spPr>
        <p:txBody>
          <a:bodyPr vert="horz" lIns="91430" tIns="45715" rIns="91430" bIns="45715" rtlCol="0"/>
          <a:lstStyle>
            <a:lvl1pPr algn="r">
              <a:defRPr sz="1200"/>
            </a:lvl1pPr>
          </a:lstStyle>
          <a:p>
            <a:fld id="{5B444F3E-C924-4F4C-ACD6-795D93BA2D44}" type="datetimeFigureOut">
              <a:rPr lang="en-US" smtClean="0"/>
              <a:t>6/25/2024</a:t>
            </a:fld>
            <a:endParaRPr lang="en-US" dirty="0"/>
          </a:p>
        </p:txBody>
      </p:sp>
      <p:sp>
        <p:nvSpPr>
          <p:cNvPr id="4" name="Footer Placeholder 3"/>
          <p:cNvSpPr>
            <a:spLocks noGrp="1"/>
          </p:cNvSpPr>
          <p:nvPr>
            <p:ph type="ftr" sz="quarter" idx="2"/>
          </p:nvPr>
        </p:nvSpPr>
        <p:spPr>
          <a:xfrm>
            <a:off x="20" y="8829823"/>
            <a:ext cx="3038475" cy="466578"/>
          </a:xfrm>
          <a:prstGeom prst="rect">
            <a:avLst/>
          </a:prstGeom>
        </p:spPr>
        <p:txBody>
          <a:bodyPr vert="horz" lIns="91430" tIns="45715" rIns="91430" bIns="45715"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56" y="8829823"/>
            <a:ext cx="3038475" cy="466578"/>
          </a:xfrm>
          <a:prstGeom prst="rect">
            <a:avLst/>
          </a:prstGeom>
        </p:spPr>
        <p:txBody>
          <a:bodyPr vert="horz" lIns="91430" tIns="45715" rIns="91430" bIns="45715" rtlCol="0" anchor="b"/>
          <a:lstStyle>
            <a:lvl1pPr algn="r">
              <a:defRPr sz="1200"/>
            </a:lvl1pPr>
          </a:lstStyle>
          <a:p>
            <a:fld id="{A31CD41C-21EB-4978-9E80-30F2379464B7}" type="slidenum">
              <a:rPr lang="en-US" smtClean="0"/>
              <a:t>‹#›</a:t>
            </a:fld>
            <a:endParaRPr lang="en-US" dirty="0"/>
          </a:p>
        </p:txBody>
      </p:sp>
    </p:spTree>
    <p:extLst>
      <p:ext uri="{BB962C8B-B14F-4D97-AF65-F5344CB8AC3E}">
        <p14:creationId xmlns:p14="http://schemas.microsoft.com/office/powerpoint/2010/main" val="12042889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1" y="19"/>
            <a:ext cx="3038475" cy="466725"/>
          </a:xfrm>
          <a:prstGeom prst="rect">
            <a:avLst/>
          </a:prstGeom>
        </p:spPr>
        <p:txBody>
          <a:bodyPr vert="horz" lIns="91430" tIns="45715" rIns="91430" bIns="45715" rtlCol="0"/>
          <a:lstStyle>
            <a:lvl1pPr algn="l">
              <a:defRPr sz="1200"/>
            </a:lvl1pPr>
          </a:lstStyle>
          <a:p>
            <a:endParaRPr lang="en-US" dirty="0"/>
          </a:p>
        </p:txBody>
      </p:sp>
      <p:sp>
        <p:nvSpPr>
          <p:cNvPr id="3" name="Date Placeholder 2"/>
          <p:cNvSpPr>
            <a:spLocks noGrp="1"/>
          </p:cNvSpPr>
          <p:nvPr>
            <p:ph type="dt" idx="1"/>
          </p:nvPr>
        </p:nvSpPr>
        <p:spPr>
          <a:xfrm>
            <a:off x="3970358" y="19"/>
            <a:ext cx="3038475" cy="466725"/>
          </a:xfrm>
          <a:prstGeom prst="rect">
            <a:avLst/>
          </a:prstGeom>
        </p:spPr>
        <p:txBody>
          <a:bodyPr vert="horz" lIns="91430" tIns="45715" rIns="91430" bIns="45715" rtlCol="0"/>
          <a:lstStyle>
            <a:lvl1pPr algn="r">
              <a:defRPr sz="1200"/>
            </a:lvl1pPr>
          </a:lstStyle>
          <a:p>
            <a:fld id="{60129613-3322-4639-AEF9-62AC30523E31}" type="datetimeFigureOut">
              <a:rPr lang="en-US" smtClean="0"/>
              <a:t>6/25/2024</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30" tIns="45715" rIns="91430" bIns="45715" rtlCol="0" anchor="ctr"/>
          <a:lstStyle/>
          <a:p>
            <a:endParaRPr lang="en-US" dirty="0"/>
          </a:p>
        </p:txBody>
      </p:sp>
      <p:sp>
        <p:nvSpPr>
          <p:cNvPr id="5" name="Notes Placeholder 4"/>
          <p:cNvSpPr>
            <a:spLocks noGrp="1"/>
          </p:cNvSpPr>
          <p:nvPr>
            <p:ph type="body" sz="quarter" idx="3"/>
          </p:nvPr>
        </p:nvSpPr>
        <p:spPr>
          <a:xfrm>
            <a:off x="701675" y="4473580"/>
            <a:ext cx="5607050" cy="3660775"/>
          </a:xfrm>
          <a:prstGeom prst="rect">
            <a:avLst/>
          </a:prstGeom>
        </p:spPr>
        <p:txBody>
          <a:bodyPr vert="horz" lIns="91430" tIns="45715" rIns="91430" bIns="4571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1" y="8829680"/>
            <a:ext cx="3038475" cy="466725"/>
          </a:xfrm>
          <a:prstGeom prst="rect">
            <a:avLst/>
          </a:prstGeom>
        </p:spPr>
        <p:txBody>
          <a:bodyPr vert="horz" lIns="91430" tIns="45715" rIns="91430" bIns="4571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58" y="8829680"/>
            <a:ext cx="3038475" cy="466725"/>
          </a:xfrm>
          <a:prstGeom prst="rect">
            <a:avLst/>
          </a:prstGeom>
        </p:spPr>
        <p:txBody>
          <a:bodyPr vert="horz" lIns="91430" tIns="45715" rIns="91430" bIns="45715" rtlCol="0" anchor="b"/>
          <a:lstStyle>
            <a:lvl1pPr algn="r">
              <a:defRPr sz="1200"/>
            </a:lvl1pPr>
          </a:lstStyle>
          <a:p>
            <a:fld id="{1F44D0DF-AC62-4C3F-804A-BE68CE10D2AA}" type="slidenum">
              <a:rPr lang="en-US" smtClean="0"/>
              <a:t>‹#›</a:t>
            </a:fld>
            <a:endParaRPr lang="en-US" dirty="0"/>
          </a:p>
        </p:txBody>
      </p:sp>
    </p:spTree>
    <p:extLst>
      <p:ext uri="{BB962C8B-B14F-4D97-AF65-F5344CB8AC3E}">
        <p14:creationId xmlns:p14="http://schemas.microsoft.com/office/powerpoint/2010/main" val="3584930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oleObject" Target="../embeddings/oleObject3.bin"/></Relationships>
</file>

<file path=ppt/slideLayouts/_rels/slideLayout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Master" Target="../slideMasters/slideMaster1.xml"/><Relationship Id="rId7" Type="http://schemas.openxmlformats.org/officeDocument/2006/relationships/image" Target="../media/image7.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6.jpg"/><Relationship Id="rId5" Type="http://schemas.openxmlformats.org/officeDocument/2006/relationships/image" Target="../media/image2.emf"/><Relationship Id="rId4" Type="http://schemas.openxmlformats.org/officeDocument/2006/relationships/oleObject" Target="../embeddings/oleObject4.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9.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8.jpg"/><Relationship Id="rId5" Type="http://schemas.openxmlformats.org/officeDocument/2006/relationships/image" Target="../media/image2.emf"/><Relationship Id="rId4" Type="http://schemas.openxmlformats.org/officeDocument/2006/relationships/oleObject" Target="../embeddings/oleObject5.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1.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2.emf"/><Relationship Id="rId5" Type="http://schemas.openxmlformats.org/officeDocument/2006/relationships/oleObject" Target="../embeddings/oleObject6.bin"/><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ontent Slide">
    <p:spTree>
      <p:nvGrpSpPr>
        <p:cNvPr id="1" name=""/>
        <p:cNvGrpSpPr/>
        <p:nvPr/>
      </p:nvGrpSpPr>
      <p:grpSpPr>
        <a:xfrm>
          <a:off x="0" y="0"/>
          <a:ext cx="0" cy="0"/>
          <a:chOff x="0" y="0"/>
          <a:chExt cx="0" cy="0"/>
        </a:xfrm>
      </p:grpSpPr>
      <p:graphicFrame>
        <p:nvGraphicFramePr>
          <p:cNvPr id="19" name="Object 18" hidden="1">
            <a:extLst>
              <a:ext uri="{FF2B5EF4-FFF2-40B4-BE49-F238E27FC236}">
                <a16:creationId xmlns:a16="http://schemas.microsoft.com/office/drawing/2014/main" id="{EF1E8CB1-E4CD-6655-1D3A-D3825262E72C}"/>
              </a:ext>
            </a:extLst>
          </p:cNvPr>
          <p:cNvGraphicFramePr>
            <a:graphicFrameLocks noChangeAspect="1"/>
          </p:cNvGraphicFramePr>
          <p:nvPr userDrawn="1">
            <p:custDataLst>
              <p:tags r:id="rId1"/>
            </p:custDataLst>
            <p:extLst>
              <p:ext uri="{D42A27DB-BD31-4B8C-83A1-F6EECF244321}">
                <p14:modId xmlns:p14="http://schemas.microsoft.com/office/powerpoint/2010/main" val="9610354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4" imgH="385" progId="TCLayout.ActiveDocument.1">
                  <p:embed/>
                </p:oleObj>
              </mc:Choice>
              <mc:Fallback>
                <p:oleObj name="think-cell Slide" r:id="rId3" imgW="384" imgH="385" progId="TCLayout.ActiveDocument.1">
                  <p:embed/>
                  <p:pic>
                    <p:nvPicPr>
                      <p:cNvPr id="19" name="Object 18" hidden="1">
                        <a:extLst>
                          <a:ext uri="{FF2B5EF4-FFF2-40B4-BE49-F238E27FC236}">
                            <a16:creationId xmlns:a16="http://schemas.microsoft.com/office/drawing/2014/main" id="{EF1E8CB1-E4CD-6655-1D3A-D3825262E72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8564BEFC-59A3-383E-3FD9-B0AE35F2A2D7}"/>
              </a:ext>
            </a:extLst>
          </p:cNvPr>
          <p:cNvSpPr/>
          <p:nvPr userDrawn="1"/>
        </p:nvSpPr>
        <p:spPr>
          <a:xfrm>
            <a:off x="-1202940" y="835554"/>
            <a:ext cx="723900" cy="709461"/>
          </a:xfrm>
          <a:prstGeom prst="rect">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spcBef>
                <a:spcPts val="0"/>
              </a:spcBef>
              <a:spcAft>
                <a:spcPts val="0"/>
              </a:spcAft>
              <a:buNone/>
            </a:pPr>
            <a:r>
              <a:rPr lang="en-US" sz="1000">
                <a:latin typeface="Open Sans" pitchFamily="2" charset="0"/>
                <a:ea typeface="Open Sans" pitchFamily="2" charset="0"/>
                <a:cs typeface="Open Sans" pitchFamily="2" charset="0"/>
              </a:rPr>
              <a:t>14</a:t>
            </a:r>
          </a:p>
          <a:p>
            <a:pPr marL="0" indent="0" algn="ctr">
              <a:spcBef>
                <a:spcPts val="0"/>
              </a:spcBef>
              <a:spcAft>
                <a:spcPts val="0"/>
              </a:spcAft>
              <a:buNone/>
            </a:pPr>
            <a:r>
              <a:rPr lang="en-US" sz="1000">
                <a:latin typeface="Open Sans" pitchFamily="2" charset="0"/>
                <a:ea typeface="Open Sans" pitchFamily="2" charset="0"/>
                <a:cs typeface="Open Sans" pitchFamily="2" charset="0"/>
              </a:rPr>
              <a:t>105</a:t>
            </a:r>
          </a:p>
          <a:p>
            <a:pPr marL="0" indent="0" algn="ctr">
              <a:spcBef>
                <a:spcPts val="0"/>
              </a:spcBef>
              <a:spcAft>
                <a:spcPts val="0"/>
              </a:spcAft>
              <a:buNone/>
            </a:pPr>
            <a:r>
              <a:rPr lang="en-US" sz="1000">
                <a:latin typeface="Open Sans" pitchFamily="2" charset="0"/>
                <a:ea typeface="Open Sans" pitchFamily="2" charset="0"/>
                <a:cs typeface="Open Sans" pitchFamily="2" charset="0"/>
              </a:rPr>
              <a:t>44</a:t>
            </a:r>
            <a:endParaRPr lang="en-US" sz="1000" dirty="0">
              <a:latin typeface="Open Sans" pitchFamily="2" charset="0"/>
              <a:ea typeface="Open Sans" pitchFamily="2" charset="0"/>
              <a:cs typeface="Open Sans" pitchFamily="2" charset="0"/>
            </a:endParaRPr>
          </a:p>
        </p:txBody>
      </p:sp>
      <p:sp>
        <p:nvSpPr>
          <p:cNvPr id="5" name="Rectangle 4">
            <a:extLst>
              <a:ext uri="{FF2B5EF4-FFF2-40B4-BE49-F238E27FC236}">
                <a16:creationId xmlns:a16="http://schemas.microsoft.com/office/drawing/2014/main" id="{5B323827-FC7A-D5D8-63A7-1C31923C8623}"/>
              </a:ext>
            </a:extLst>
          </p:cNvPr>
          <p:cNvSpPr/>
          <p:nvPr userDrawn="1"/>
        </p:nvSpPr>
        <p:spPr>
          <a:xfrm>
            <a:off x="-1202940" y="2325240"/>
            <a:ext cx="723900" cy="709461"/>
          </a:xfrm>
          <a:prstGeom prst="rect">
            <a:avLst/>
          </a:pr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spcBef>
                <a:spcPts val="0"/>
              </a:spcBef>
              <a:spcAft>
                <a:spcPts val="0"/>
              </a:spcAft>
              <a:buNone/>
            </a:pPr>
            <a:r>
              <a:rPr lang="en-US" sz="1000">
                <a:latin typeface="Open Sans" pitchFamily="2" charset="0"/>
                <a:ea typeface="Open Sans" pitchFamily="2" charset="0"/>
                <a:cs typeface="Open Sans" pitchFamily="2" charset="0"/>
              </a:rPr>
              <a:t>30</a:t>
            </a:r>
          </a:p>
          <a:p>
            <a:pPr marL="0" indent="0" algn="ctr">
              <a:spcBef>
                <a:spcPts val="0"/>
              </a:spcBef>
              <a:spcAft>
                <a:spcPts val="0"/>
              </a:spcAft>
              <a:buNone/>
            </a:pPr>
            <a:r>
              <a:rPr lang="en-US" sz="1000">
                <a:latin typeface="Open Sans" pitchFamily="2" charset="0"/>
                <a:ea typeface="Open Sans" pitchFamily="2" charset="0"/>
                <a:cs typeface="Open Sans" pitchFamily="2" charset="0"/>
              </a:rPr>
              <a:t>55</a:t>
            </a:r>
          </a:p>
          <a:p>
            <a:pPr marL="0" indent="0" algn="ctr">
              <a:spcBef>
                <a:spcPts val="0"/>
              </a:spcBef>
              <a:spcAft>
                <a:spcPts val="0"/>
              </a:spcAft>
              <a:buNone/>
            </a:pPr>
            <a:r>
              <a:rPr lang="en-US" sz="1000">
                <a:latin typeface="Open Sans" pitchFamily="2" charset="0"/>
                <a:ea typeface="Open Sans" pitchFamily="2" charset="0"/>
                <a:cs typeface="Open Sans" pitchFamily="2" charset="0"/>
              </a:rPr>
              <a:t>99</a:t>
            </a:r>
            <a:endParaRPr lang="en-US" sz="1000" dirty="0">
              <a:latin typeface="Open Sans" pitchFamily="2" charset="0"/>
              <a:ea typeface="Open Sans" pitchFamily="2" charset="0"/>
              <a:cs typeface="Open Sans" pitchFamily="2" charset="0"/>
            </a:endParaRPr>
          </a:p>
        </p:txBody>
      </p:sp>
      <p:sp>
        <p:nvSpPr>
          <p:cNvPr id="6" name="Rectangle 5">
            <a:extLst>
              <a:ext uri="{FF2B5EF4-FFF2-40B4-BE49-F238E27FC236}">
                <a16:creationId xmlns:a16="http://schemas.microsoft.com/office/drawing/2014/main" id="{666D1D74-57A2-F116-A5CC-CAD08AE7D82B}"/>
              </a:ext>
            </a:extLst>
          </p:cNvPr>
          <p:cNvSpPr/>
          <p:nvPr userDrawn="1"/>
        </p:nvSpPr>
        <p:spPr>
          <a:xfrm>
            <a:off x="-1202940" y="3070083"/>
            <a:ext cx="723900" cy="709461"/>
          </a:xfrm>
          <a:prstGeom prst="rect">
            <a:avLst/>
          </a:prstGeom>
          <a:solidFill>
            <a:schemeClr val="accent4"/>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spcBef>
                <a:spcPts val="0"/>
              </a:spcBef>
              <a:spcAft>
                <a:spcPts val="0"/>
              </a:spcAft>
              <a:buNone/>
            </a:pPr>
            <a:r>
              <a:rPr lang="en-US" sz="1000">
                <a:latin typeface="Open Sans" pitchFamily="2" charset="0"/>
                <a:ea typeface="Open Sans" pitchFamily="2" charset="0"/>
                <a:cs typeface="Open Sans" pitchFamily="2" charset="0"/>
              </a:rPr>
              <a:t>157</a:t>
            </a:r>
          </a:p>
          <a:p>
            <a:pPr marL="0" indent="0" algn="ctr">
              <a:spcBef>
                <a:spcPts val="0"/>
              </a:spcBef>
              <a:spcAft>
                <a:spcPts val="0"/>
              </a:spcAft>
              <a:buNone/>
            </a:pPr>
            <a:r>
              <a:rPr lang="en-US" sz="1000">
                <a:latin typeface="Open Sans" pitchFamily="2" charset="0"/>
                <a:ea typeface="Open Sans" pitchFamily="2" charset="0"/>
                <a:cs typeface="Open Sans" pitchFamily="2" charset="0"/>
              </a:rPr>
              <a:t>157</a:t>
            </a:r>
          </a:p>
          <a:p>
            <a:pPr marL="0" indent="0" algn="ctr">
              <a:spcBef>
                <a:spcPts val="0"/>
              </a:spcBef>
              <a:spcAft>
                <a:spcPts val="0"/>
              </a:spcAft>
              <a:buNone/>
            </a:pPr>
            <a:r>
              <a:rPr lang="en-US" sz="1000">
                <a:latin typeface="Open Sans" pitchFamily="2" charset="0"/>
                <a:ea typeface="Open Sans" pitchFamily="2" charset="0"/>
                <a:cs typeface="Open Sans" pitchFamily="2" charset="0"/>
              </a:rPr>
              <a:t>157</a:t>
            </a:r>
            <a:endParaRPr lang="en-US" sz="1000" dirty="0">
              <a:latin typeface="Open Sans" pitchFamily="2" charset="0"/>
              <a:ea typeface="Open Sans" pitchFamily="2" charset="0"/>
              <a:cs typeface="Open Sans" pitchFamily="2" charset="0"/>
            </a:endParaRPr>
          </a:p>
        </p:txBody>
      </p:sp>
      <p:sp>
        <p:nvSpPr>
          <p:cNvPr id="7" name="Rectangle 6">
            <a:extLst>
              <a:ext uri="{FF2B5EF4-FFF2-40B4-BE49-F238E27FC236}">
                <a16:creationId xmlns:a16="http://schemas.microsoft.com/office/drawing/2014/main" id="{53A09149-763F-634C-CADE-F876C39216F7}"/>
              </a:ext>
            </a:extLst>
          </p:cNvPr>
          <p:cNvSpPr/>
          <p:nvPr userDrawn="1"/>
        </p:nvSpPr>
        <p:spPr>
          <a:xfrm>
            <a:off x="-1202940" y="3814926"/>
            <a:ext cx="723900" cy="709461"/>
          </a:xfrm>
          <a:prstGeom prst="rect">
            <a:avLst/>
          </a:prstGeom>
          <a:solidFill>
            <a:schemeClr val="accent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spcBef>
                <a:spcPts val="0"/>
              </a:spcBef>
              <a:spcAft>
                <a:spcPts val="0"/>
              </a:spcAft>
              <a:buNone/>
            </a:pPr>
            <a:r>
              <a:rPr lang="en-US" sz="1000">
                <a:latin typeface="Open Sans" pitchFamily="2" charset="0"/>
                <a:ea typeface="Open Sans" pitchFamily="2" charset="0"/>
                <a:cs typeface="Open Sans" pitchFamily="2" charset="0"/>
              </a:rPr>
              <a:t>255</a:t>
            </a:r>
          </a:p>
          <a:p>
            <a:pPr marL="0" indent="0" algn="ctr">
              <a:spcBef>
                <a:spcPts val="0"/>
              </a:spcBef>
              <a:spcAft>
                <a:spcPts val="0"/>
              </a:spcAft>
              <a:buNone/>
            </a:pPr>
            <a:r>
              <a:rPr lang="en-US" sz="1000">
                <a:latin typeface="Open Sans" pitchFamily="2" charset="0"/>
                <a:ea typeface="Open Sans" pitchFamily="2" charset="0"/>
                <a:cs typeface="Open Sans" pitchFamily="2" charset="0"/>
              </a:rPr>
              <a:t>184</a:t>
            </a:r>
          </a:p>
          <a:p>
            <a:pPr marL="0" indent="0" algn="ctr">
              <a:spcBef>
                <a:spcPts val="0"/>
              </a:spcBef>
              <a:spcAft>
                <a:spcPts val="0"/>
              </a:spcAft>
              <a:buNone/>
            </a:pPr>
            <a:r>
              <a:rPr lang="en-US" sz="1000">
                <a:latin typeface="Open Sans" pitchFamily="2" charset="0"/>
                <a:ea typeface="Open Sans" pitchFamily="2" charset="0"/>
                <a:cs typeface="Open Sans" pitchFamily="2" charset="0"/>
              </a:rPr>
              <a:t>39</a:t>
            </a:r>
            <a:endParaRPr lang="en-US" sz="1000" dirty="0">
              <a:latin typeface="Open Sans" pitchFamily="2" charset="0"/>
              <a:ea typeface="Open Sans" pitchFamily="2" charset="0"/>
              <a:cs typeface="Open Sans" pitchFamily="2" charset="0"/>
            </a:endParaRPr>
          </a:p>
        </p:txBody>
      </p:sp>
      <p:sp>
        <p:nvSpPr>
          <p:cNvPr id="13" name="Rectangle 12">
            <a:extLst>
              <a:ext uri="{FF2B5EF4-FFF2-40B4-BE49-F238E27FC236}">
                <a16:creationId xmlns:a16="http://schemas.microsoft.com/office/drawing/2014/main" id="{7B91DD04-66C7-E505-B2D0-201F13994762}"/>
              </a:ext>
            </a:extLst>
          </p:cNvPr>
          <p:cNvSpPr/>
          <p:nvPr userDrawn="1"/>
        </p:nvSpPr>
        <p:spPr>
          <a:xfrm>
            <a:off x="-1202940" y="4559769"/>
            <a:ext cx="723900" cy="709461"/>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spcBef>
                <a:spcPts val="0"/>
              </a:spcBef>
              <a:spcAft>
                <a:spcPts val="0"/>
              </a:spcAft>
              <a:buNone/>
            </a:pPr>
            <a:r>
              <a:rPr lang="en-US" sz="1000">
                <a:latin typeface="Open Sans" pitchFamily="2" charset="0"/>
                <a:ea typeface="Open Sans" pitchFamily="2" charset="0"/>
                <a:cs typeface="Open Sans" pitchFamily="2" charset="0"/>
              </a:rPr>
              <a:t>255</a:t>
            </a:r>
          </a:p>
          <a:p>
            <a:pPr marL="0" indent="0" algn="ctr">
              <a:spcBef>
                <a:spcPts val="0"/>
              </a:spcBef>
              <a:spcAft>
                <a:spcPts val="0"/>
              </a:spcAft>
              <a:buNone/>
            </a:pPr>
            <a:r>
              <a:rPr lang="en-US" sz="1000">
                <a:latin typeface="Open Sans" pitchFamily="2" charset="0"/>
                <a:ea typeface="Open Sans" pitchFamily="2" charset="0"/>
                <a:cs typeface="Open Sans" pitchFamily="2" charset="0"/>
              </a:rPr>
              <a:t>133</a:t>
            </a:r>
          </a:p>
          <a:p>
            <a:pPr marL="0" indent="0" algn="ctr">
              <a:spcBef>
                <a:spcPts val="0"/>
              </a:spcBef>
              <a:spcAft>
                <a:spcPts val="0"/>
              </a:spcAft>
              <a:buNone/>
            </a:pPr>
            <a:r>
              <a:rPr lang="en-US" sz="1000">
                <a:latin typeface="Open Sans" pitchFamily="2" charset="0"/>
                <a:ea typeface="Open Sans" pitchFamily="2" charset="0"/>
                <a:cs typeface="Open Sans" pitchFamily="2" charset="0"/>
              </a:rPr>
              <a:t>57</a:t>
            </a:r>
            <a:endParaRPr lang="en-US" sz="1000" dirty="0">
              <a:latin typeface="Open Sans" pitchFamily="2" charset="0"/>
              <a:ea typeface="Open Sans" pitchFamily="2" charset="0"/>
              <a:cs typeface="Open Sans" pitchFamily="2" charset="0"/>
            </a:endParaRPr>
          </a:p>
        </p:txBody>
      </p:sp>
      <p:sp>
        <p:nvSpPr>
          <p:cNvPr id="17" name="Rectangle 16">
            <a:extLst>
              <a:ext uri="{FF2B5EF4-FFF2-40B4-BE49-F238E27FC236}">
                <a16:creationId xmlns:a16="http://schemas.microsoft.com/office/drawing/2014/main" id="{B7AF3CEC-DCA3-0792-69E2-C76EFA4D1C4D}"/>
              </a:ext>
            </a:extLst>
          </p:cNvPr>
          <p:cNvSpPr/>
          <p:nvPr userDrawn="1"/>
        </p:nvSpPr>
        <p:spPr>
          <a:xfrm>
            <a:off x="-1202940" y="1580397"/>
            <a:ext cx="723900" cy="709461"/>
          </a:xfrm>
          <a:prstGeom prst="rect">
            <a:avLst/>
          </a:prstGeom>
          <a:solidFill>
            <a:schemeClr val="accent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spcBef>
                <a:spcPts val="0"/>
              </a:spcBef>
              <a:spcAft>
                <a:spcPts val="0"/>
              </a:spcAft>
              <a:buNone/>
            </a:pPr>
            <a:r>
              <a:rPr lang="en-US" sz="1000">
                <a:latin typeface="Open Sans" pitchFamily="2" charset="0"/>
                <a:ea typeface="Open Sans" pitchFamily="2" charset="0"/>
                <a:cs typeface="Open Sans" pitchFamily="2" charset="0"/>
              </a:rPr>
              <a:t>159</a:t>
            </a:r>
          </a:p>
          <a:p>
            <a:pPr marL="0" indent="0" algn="ctr">
              <a:spcBef>
                <a:spcPts val="0"/>
              </a:spcBef>
              <a:spcAft>
                <a:spcPts val="0"/>
              </a:spcAft>
              <a:buNone/>
            </a:pPr>
            <a:r>
              <a:rPr lang="en-US" sz="1000">
                <a:latin typeface="Open Sans" pitchFamily="2" charset="0"/>
                <a:ea typeface="Open Sans" pitchFamily="2" charset="0"/>
                <a:cs typeface="Open Sans" pitchFamily="2" charset="0"/>
              </a:rPr>
              <a:t>177</a:t>
            </a:r>
          </a:p>
          <a:p>
            <a:pPr marL="0" indent="0" algn="ctr">
              <a:spcBef>
                <a:spcPts val="0"/>
              </a:spcBef>
              <a:spcAft>
                <a:spcPts val="0"/>
              </a:spcAft>
              <a:buNone/>
            </a:pPr>
            <a:r>
              <a:rPr lang="en-US" sz="1000">
                <a:latin typeface="Open Sans" pitchFamily="2" charset="0"/>
                <a:ea typeface="Open Sans" pitchFamily="2" charset="0"/>
                <a:cs typeface="Open Sans" pitchFamily="2" charset="0"/>
              </a:rPr>
              <a:t>41</a:t>
            </a:r>
            <a:endParaRPr lang="en-US" sz="1000" dirty="0">
              <a:latin typeface="Open Sans" pitchFamily="2" charset="0"/>
              <a:ea typeface="Open Sans" pitchFamily="2" charset="0"/>
              <a:cs typeface="Open Sans" pitchFamily="2" charset="0"/>
            </a:endParaRPr>
          </a:p>
        </p:txBody>
      </p:sp>
      <p:sp>
        <p:nvSpPr>
          <p:cNvPr id="28" name="Text Placeholder 14">
            <a:extLst>
              <a:ext uri="{FF2B5EF4-FFF2-40B4-BE49-F238E27FC236}">
                <a16:creationId xmlns:a16="http://schemas.microsoft.com/office/drawing/2014/main" id="{090FA8D3-C30A-2321-EEC3-7BC7304DB06A}"/>
              </a:ext>
            </a:extLst>
          </p:cNvPr>
          <p:cNvSpPr>
            <a:spLocks noGrp="1"/>
          </p:cNvSpPr>
          <p:nvPr>
            <p:ph type="body" sz="quarter" idx="11" hasCustomPrompt="1"/>
          </p:nvPr>
        </p:nvSpPr>
        <p:spPr>
          <a:xfrm>
            <a:off x="3503153" y="2461571"/>
            <a:ext cx="5412245" cy="387798"/>
          </a:xfrm>
          <a:prstGeom prst="rect">
            <a:avLst/>
          </a:prstGeom>
        </p:spPr>
        <p:txBody>
          <a:bodyPr wrap="none" lIns="0" tIns="0" rIns="0" bIns="0" anchor="ctr">
            <a:noAutofit/>
          </a:bodyPr>
          <a:lstStyle>
            <a:lvl1pPr marL="0" indent="0" algn="l">
              <a:buNone/>
              <a:defRPr sz="2800" b="1">
                <a:solidFill>
                  <a:schemeClr val="bg1"/>
                </a:solidFill>
              </a:defRPr>
            </a:lvl1pPr>
          </a:lstStyle>
          <a:p>
            <a:pPr lvl="0"/>
            <a:r>
              <a:rPr lang="en-US" dirty="0"/>
              <a:t>Project Title</a:t>
            </a:r>
          </a:p>
        </p:txBody>
      </p:sp>
      <p:sp>
        <p:nvSpPr>
          <p:cNvPr id="29" name="Text Placeholder 14">
            <a:extLst>
              <a:ext uri="{FF2B5EF4-FFF2-40B4-BE49-F238E27FC236}">
                <a16:creationId xmlns:a16="http://schemas.microsoft.com/office/drawing/2014/main" id="{E1BC525A-35DC-8151-9FC0-079F3E467FBD}"/>
              </a:ext>
            </a:extLst>
          </p:cNvPr>
          <p:cNvSpPr>
            <a:spLocks noGrp="1"/>
          </p:cNvSpPr>
          <p:nvPr>
            <p:ph type="body" sz="quarter" idx="12" hasCustomPrompt="1"/>
          </p:nvPr>
        </p:nvSpPr>
        <p:spPr>
          <a:xfrm>
            <a:off x="3503153" y="3085352"/>
            <a:ext cx="5412245" cy="387798"/>
          </a:xfrm>
          <a:prstGeom prst="rect">
            <a:avLst/>
          </a:prstGeom>
        </p:spPr>
        <p:txBody>
          <a:bodyPr wrap="none" lIns="0" tIns="0" rIns="0" bIns="0" anchor="ctr">
            <a:noAutofit/>
          </a:bodyPr>
          <a:lstStyle>
            <a:lvl1pPr marL="0" indent="0" algn="l">
              <a:buNone/>
              <a:defRPr sz="1400" b="1">
                <a:solidFill>
                  <a:schemeClr val="bg1"/>
                </a:solidFill>
              </a:defRPr>
            </a:lvl1pPr>
          </a:lstStyle>
          <a:p>
            <a:pPr lvl="0"/>
            <a:r>
              <a:rPr lang="en-US" dirty="0"/>
              <a:t>Sub Title</a:t>
            </a:r>
          </a:p>
        </p:txBody>
      </p:sp>
      <p:sp>
        <p:nvSpPr>
          <p:cNvPr id="30" name="Text Placeholder 14">
            <a:extLst>
              <a:ext uri="{FF2B5EF4-FFF2-40B4-BE49-F238E27FC236}">
                <a16:creationId xmlns:a16="http://schemas.microsoft.com/office/drawing/2014/main" id="{C26BEAC5-EA9E-9A9C-D276-2BB309BD511B}"/>
              </a:ext>
            </a:extLst>
          </p:cNvPr>
          <p:cNvSpPr>
            <a:spLocks noGrp="1"/>
          </p:cNvSpPr>
          <p:nvPr>
            <p:ph type="body" sz="quarter" idx="13" hasCustomPrompt="1"/>
          </p:nvPr>
        </p:nvSpPr>
        <p:spPr>
          <a:xfrm>
            <a:off x="3503153" y="3709133"/>
            <a:ext cx="5412245" cy="387798"/>
          </a:xfrm>
          <a:prstGeom prst="rect">
            <a:avLst/>
          </a:prstGeom>
        </p:spPr>
        <p:txBody>
          <a:bodyPr wrap="none" lIns="0" tIns="0" rIns="0" bIns="0" anchor="ctr">
            <a:noAutofit/>
          </a:bodyPr>
          <a:lstStyle>
            <a:lvl1pPr marL="0" indent="0" algn="l">
              <a:buNone/>
              <a:defRPr sz="1400" b="1">
                <a:solidFill>
                  <a:schemeClr val="bg1"/>
                </a:solidFill>
              </a:defRPr>
            </a:lvl1pPr>
          </a:lstStyle>
          <a:p>
            <a:pPr lvl="0"/>
            <a:r>
              <a:rPr lang="en-US" dirty="0"/>
              <a:t>Date</a:t>
            </a:r>
          </a:p>
        </p:txBody>
      </p:sp>
    </p:spTree>
    <p:extLst>
      <p:ext uri="{BB962C8B-B14F-4D97-AF65-F5344CB8AC3E}">
        <p14:creationId xmlns:p14="http://schemas.microsoft.com/office/powerpoint/2010/main" val="111498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376AD0E-E4CF-603F-922C-7A4FFDCCF21D}"/>
              </a:ext>
            </a:extLst>
          </p:cNvPr>
          <p:cNvGraphicFramePr>
            <a:graphicFrameLocks noChangeAspect="1"/>
          </p:cNvGraphicFramePr>
          <p:nvPr userDrawn="1">
            <p:custDataLst>
              <p:tags r:id="rId1"/>
            </p:custDataLst>
            <p:extLst>
              <p:ext uri="{D42A27DB-BD31-4B8C-83A1-F6EECF244321}">
                <p14:modId xmlns:p14="http://schemas.microsoft.com/office/powerpoint/2010/main" val="37967686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5" progId="TCLayout.ActiveDocument.1">
                  <p:embed/>
                </p:oleObj>
              </mc:Choice>
              <mc:Fallback>
                <p:oleObj name="think-cell Slide" r:id="rId4" imgW="384" imgH="385" progId="TCLayout.ActiveDocument.1">
                  <p:embed/>
                  <p:pic>
                    <p:nvPicPr>
                      <p:cNvPr id="4" name="Object 3" hidden="1">
                        <a:extLst>
                          <a:ext uri="{FF2B5EF4-FFF2-40B4-BE49-F238E27FC236}">
                            <a16:creationId xmlns:a16="http://schemas.microsoft.com/office/drawing/2014/main" id="{B376AD0E-E4CF-603F-922C-7A4FFDCCF2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Do not remove" hidden="1"/>
          <p:cNvSpPr/>
          <p:nvPr userDrawn="1">
            <p:custDataLst>
              <p:tags r:id="rId2"/>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85304BD-22BD-D1EE-DAE9-8AE84332932C}"/>
              </a:ext>
            </a:extLst>
          </p:cNvPr>
          <p:cNvSpPr/>
          <p:nvPr userDrawn="1"/>
        </p:nvSpPr>
        <p:spPr>
          <a:xfrm>
            <a:off x="0" y="4733924"/>
            <a:ext cx="9144000" cy="212407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xagon 12">
            <a:extLst>
              <a:ext uri="{FF2B5EF4-FFF2-40B4-BE49-F238E27FC236}">
                <a16:creationId xmlns:a16="http://schemas.microsoft.com/office/drawing/2014/main" id="{14C4B72A-BCFF-10AF-D19B-200B8987B25A}"/>
              </a:ext>
            </a:extLst>
          </p:cNvPr>
          <p:cNvSpPr/>
          <p:nvPr userDrawn="1"/>
        </p:nvSpPr>
        <p:spPr>
          <a:xfrm>
            <a:off x="3414430" y="1040914"/>
            <a:ext cx="5506050" cy="4776173"/>
          </a:xfrm>
          <a:prstGeom prst="hexagon">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90488" indent="-90488" algn="l" defTabSz="914378">
              <a:lnSpc>
                <a:spcPct val="85000"/>
              </a:lnSpc>
              <a:spcBef>
                <a:spcPts val="900"/>
              </a:spcBef>
              <a:buFont typeface="Tw Cen MT" panose="020B0602020104020603" pitchFamily="34" charset="0"/>
              <a:buChar char="›"/>
            </a:pPr>
            <a:endParaRPr lang="en-GB" sz="1200" dirty="0" err="1">
              <a:solidFill>
                <a:schemeClr val="bg1"/>
              </a:solidFill>
            </a:endParaRPr>
          </a:p>
        </p:txBody>
      </p:sp>
      <p:sp>
        <p:nvSpPr>
          <p:cNvPr id="14" name="Rectangle 13">
            <a:extLst>
              <a:ext uri="{FF2B5EF4-FFF2-40B4-BE49-F238E27FC236}">
                <a16:creationId xmlns:a16="http://schemas.microsoft.com/office/drawing/2014/main" id="{08F36C13-8E3F-729C-F175-8720FF9F4379}"/>
              </a:ext>
            </a:extLst>
          </p:cNvPr>
          <p:cNvSpPr/>
          <p:nvPr userDrawn="1"/>
        </p:nvSpPr>
        <p:spPr>
          <a:xfrm>
            <a:off x="4572000" y="-1"/>
            <a:ext cx="4572000" cy="1991360"/>
          </a:xfrm>
          <a:prstGeom prst="rect">
            <a:avLst/>
          </a:prstGeom>
          <a:solidFill>
            <a:schemeClr val="accent4"/>
          </a:solidFill>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90488" indent="-90488" algn="l" defTabSz="914378">
              <a:lnSpc>
                <a:spcPct val="85000"/>
              </a:lnSpc>
              <a:spcBef>
                <a:spcPts val="900"/>
              </a:spcBef>
              <a:buFont typeface="Tw Cen MT" panose="020B0602020104020603" pitchFamily="34" charset="0"/>
              <a:buChar char="›"/>
            </a:pPr>
            <a:endParaRPr lang="en-GB" sz="1200" dirty="0" err="1">
              <a:solidFill>
                <a:schemeClr val="bg1"/>
              </a:solidFill>
            </a:endParaRPr>
          </a:p>
        </p:txBody>
      </p:sp>
      <p:sp>
        <p:nvSpPr>
          <p:cNvPr id="15" name="Freeform: Shape 14">
            <a:extLst>
              <a:ext uri="{FF2B5EF4-FFF2-40B4-BE49-F238E27FC236}">
                <a16:creationId xmlns:a16="http://schemas.microsoft.com/office/drawing/2014/main" id="{8B0C85B5-766C-9CD9-37BB-80C1575F2524}"/>
              </a:ext>
            </a:extLst>
          </p:cNvPr>
          <p:cNvSpPr/>
          <p:nvPr userDrawn="1"/>
        </p:nvSpPr>
        <p:spPr>
          <a:xfrm>
            <a:off x="3044141" y="0"/>
            <a:ext cx="6099858" cy="6858000"/>
          </a:xfrm>
          <a:custGeom>
            <a:avLst/>
            <a:gdLst>
              <a:gd name="connsiteX0" fmla="*/ 0 w 6099858"/>
              <a:gd name="connsiteY0" fmla="*/ 0 h 6858000"/>
              <a:gd name="connsiteX1" fmla="*/ 2650582 w 6099858"/>
              <a:gd name="connsiteY1" fmla="*/ 0 h 6858000"/>
              <a:gd name="connsiteX2" fmla="*/ 6099858 w 6099858"/>
              <a:gd name="connsiteY2" fmla="*/ 6406536 h 6858000"/>
              <a:gd name="connsiteX3" fmla="*/ 6099858 w 6099858"/>
              <a:gd name="connsiteY3" fmla="*/ 6858000 h 6858000"/>
              <a:gd name="connsiteX4" fmla="*/ 3692344 w 6099858"/>
              <a:gd name="connsiteY4" fmla="*/ 6858000 h 6858000"/>
              <a:gd name="connsiteX5" fmla="*/ 0 w 6099858"/>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858" h="6858000">
                <a:moveTo>
                  <a:pt x="0" y="0"/>
                </a:moveTo>
                <a:lnTo>
                  <a:pt x="2650582" y="0"/>
                </a:lnTo>
                <a:lnTo>
                  <a:pt x="6099858" y="6406536"/>
                </a:lnTo>
                <a:lnTo>
                  <a:pt x="6099858" y="6858000"/>
                </a:lnTo>
                <a:lnTo>
                  <a:pt x="3692344" y="6858000"/>
                </a:lnTo>
                <a:lnTo>
                  <a:pt x="0" y="0"/>
                </a:lnTo>
                <a:close/>
              </a:path>
            </a:pathLst>
          </a:cu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90488" indent="-90488" algn="l" defTabSz="914378">
              <a:lnSpc>
                <a:spcPct val="85000"/>
              </a:lnSpc>
              <a:spcBef>
                <a:spcPts val="900"/>
              </a:spcBef>
              <a:buFont typeface="Tw Cen MT" panose="020B0602020104020603" pitchFamily="34" charset="0"/>
              <a:buChar char="›"/>
            </a:pPr>
            <a:endParaRPr lang="en-GB" sz="1200" dirty="0" err="1">
              <a:solidFill>
                <a:schemeClr val="bg1"/>
              </a:solidFill>
            </a:endParaRPr>
          </a:p>
        </p:txBody>
      </p:sp>
      <p:sp>
        <p:nvSpPr>
          <p:cNvPr id="17" name="Hexagon 16">
            <a:extLst>
              <a:ext uri="{FF2B5EF4-FFF2-40B4-BE49-F238E27FC236}">
                <a16:creationId xmlns:a16="http://schemas.microsoft.com/office/drawing/2014/main" id="{7D7A8A79-5A67-040E-0B7E-7103E1F600BD}"/>
              </a:ext>
            </a:extLst>
          </p:cNvPr>
          <p:cNvSpPr/>
          <p:nvPr/>
        </p:nvSpPr>
        <p:spPr>
          <a:xfrm>
            <a:off x="4278930" y="1790817"/>
            <a:ext cx="3777050" cy="3276367"/>
          </a:xfrm>
          <a:prstGeom prst="hexagon">
            <a:avLst/>
          </a:prstGeom>
          <a:solidFill>
            <a:schemeClr val="accent3">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90488" indent="-90488" algn="l" defTabSz="914378">
              <a:lnSpc>
                <a:spcPct val="85000"/>
              </a:lnSpc>
              <a:spcBef>
                <a:spcPts val="900"/>
              </a:spcBef>
              <a:buFont typeface="Tw Cen MT" panose="020B0602020104020603" pitchFamily="34" charset="0"/>
              <a:buChar char="›"/>
            </a:pPr>
            <a:endParaRPr lang="en-GB" sz="1200" dirty="0" err="1">
              <a:solidFill>
                <a:schemeClr val="bg1"/>
              </a:solidFill>
            </a:endParaRPr>
          </a:p>
        </p:txBody>
      </p:sp>
      <p:pic>
        <p:nvPicPr>
          <p:cNvPr id="20" name="Picture 19" descr="A picture containing text, outdoor, sign&#10;&#10;Description automatically generated">
            <a:extLst>
              <a:ext uri="{FF2B5EF4-FFF2-40B4-BE49-F238E27FC236}">
                <a16:creationId xmlns:a16="http://schemas.microsoft.com/office/drawing/2014/main" id="{37D824FD-4673-5C47-749D-4CDD66AFB40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410325" y="615434"/>
            <a:ext cx="2380548" cy="549358"/>
          </a:xfrm>
          <a:prstGeom prst="rect">
            <a:avLst/>
          </a:prstGeom>
        </p:spPr>
      </p:pic>
      <p:pic>
        <p:nvPicPr>
          <p:cNvPr id="21" name="Picture 2" descr="dxpx logo web usa">
            <a:extLst>
              <a:ext uri="{FF2B5EF4-FFF2-40B4-BE49-F238E27FC236}">
                <a16:creationId xmlns:a16="http://schemas.microsoft.com/office/drawing/2014/main" id="{DAA1E5C8-DFDA-DF65-F352-306616E41FCA}"/>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90671" y="588286"/>
            <a:ext cx="3000240" cy="603654"/>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EC8C8A59-33DF-9714-F756-9D81DB580AC2}"/>
              </a:ext>
            </a:extLst>
          </p:cNvPr>
          <p:cNvSpPr/>
          <p:nvPr userDrawn="1"/>
        </p:nvSpPr>
        <p:spPr>
          <a:xfrm>
            <a:off x="752475" y="3619500"/>
            <a:ext cx="1323975" cy="1447684"/>
          </a:xfrm>
          <a:prstGeom prst="roundRect">
            <a:avLst/>
          </a:prstGeom>
          <a:gradFill flip="none" rotWithShape="1">
            <a:gsLst>
              <a:gs pos="0">
                <a:schemeClr val="accent2"/>
              </a:gs>
              <a:gs pos="50000">
                <a:schemeClr val="accent1"/>
              </a:gs>
              <a:gs pos="100000">
                <a:schemeClr val="accent1">
                  <a:lumMod val="5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14">
            <a:extLst>
              <a:ext uri="{FF2B5EF4-FFF2-40B4-BE49-F238E27FC236}">
                <a16:creationId xmlns:a16="http://schemas.microsoft.com/office/drawing/2014/main" id="{E1806081-39B6-D2A0-976F-7B8C0BC34133}"/>
              </a:ext>
            </a:extLst>
          </p:cNvPr>
          <p:cNvSpPr>
            <a:spLocks noGrp="1"/>
          </p:cNvSpPr>
          <p:nvPr>
            <p:ph type="body" sz="quarter" idx="12" hasCustomPrompt="1"/>
          </p:nvPr>
        </p:nvSpPr>
        <p:spPr>
          <a:xfrm>
            <a:off x="1003865" y="3954153"/>
            <a:ext cx="821195" cy="778379"/>
          </a:xfrm>
          <a:prstGeom prst="rect">
            <a:avLst/>
          </a:prstGeom>
        </p:spPr>
        <p:txBody>
          <a:bodyPr wrap="none" lIns="0" tIns="0" rIns="0" bIns="0" anchor="ctr">
            <a:noAutofit/>
          </a:bodyPr>
          <a:lstStyle>
            <a:lvl1pPr marL="0" indent="0" algn="ctr">
              <a:buNone/>
              <a:defRPr sz="5400" b="1">
                <a:solidFill>
                  <a:schemeClr val="bg1"/>
                </a:solidFill>
              </a:defRPr>
            </a:lvl1pPr>
          </a:lstStyle>
          <a:p>
            <a:pPr lvl="0"/>
            <a:r>
              <a:rPr lang="en-US" dirty="0"/>
              <a:t>#</a:t>
            </a:r>
          </a:p>
        </p:txBody>
      </p:sp>
      <p:sp>
        <p:nvSpPr>
          <p:cNvPr id="27" name="Text Placeholder 14">
            <a:extLst>
              <a:ext uri="{FF2B5EF4-FFF2-40B4-BE49-F238E27FC236}">
                <a16:creationId xmlns:a16="http://schemas.microsoft.com/office/drawing/2014/main" id="{2B37C2FE-215A-E055-0C93-9BC87233F043}"/>
              </a:ext>
            </a:extLst>
          </p:cNvPr>
          <p:cNvSpPr>
            <a:spLocks noGrp="1"/>
          </p:cNvSpPr>
          <p:nvPr>
            <p:ph type="body" sz="quarter" idx="11" hasCustomPrompt="1"/>
          </p:nvPr>
        </p:nvSpPr>
        <p:spPr>
          <a:xfrm>
            <a:off x="338017" y="5602061"/>
            <a:ext cx="3940913" cy="640505"/>
          </a:xfrm>
          <a:prstGeom prst="rect">
            <a:avLst/>
          </a:prstGeom>
        </p:spPr>
        <p:txBody>
          <a:bodyPr wrap="none" lIns="0" tIns="0" rIns="0" bIns="0" anchor="ctr">
            <a:noAutofit/>
          </a:bodyPr>
          <a:lstStyle>
            <a:lvl1pPr marL="0" indent="0" algn="l">
              <a:buNone/>
              <a:defRPr sz="4400" b="1">
                <a:solidFill>
                  <a:schemeClr val="accent3"/>
                </a:solidFill>
              </a:defRPr>
            </a:lvl1pPr>
          </a:lstStyle>
          <a:p>
            <a:pPr lvl="0"/>
            <a:r>
              <a:rPr lang="en-US" dirty="0"/>
              <a:t>Section Title</a:t>
            </a:r>
          </a:p>
        </p:txBody>
      </p:sp>
      <p:pic>
        <p:nvPicPr>
          <p:cNvPr id="31" name="Picture 30" descr="A group of people sitting in a room&#10;&#10;Description automatically generated">
            <a:extLst>
              <a:ext uri="{FF2B5EF4-FFF2-40B4-BE49-F238E27FC236}">
                <a16:creationId xmlns:a16="http://schemas.microsoft.com/office/drawing/2014/main" id="{A63F8D75-E04B-DD15-D159-76FF816FA0FC}"/>
              </a:ext>
            </a:extLst>
          </p:cNvPr>
          <p:cNvPicPr>
            <a:picLocks noChangeAspect="1"/>
          </p:cNvPicPr>
          <p:nvPr userDrawn="1"/>
        </p:nvPicPr>
        <p:blipFill>
          <a:blip r:embed="rId8"/>
          <a:srcRect l="20589" t="4834" r="13523" b="9435"/>
          <a:stretch>
            <a:fillRect/>
          </a:stretch>
        </p:blipFill>
        <p:spPr>
          <a:xfrm>
            <a:off x="4503942" y="1986006"/>
            <a:ext cx="3328416" cy="2887199"/>
          </a:xfrm>
          <a:custGeom>
            <a:avLst/>
            <a:gdLst>
              <a:gd name="connsiteX0" fmla="*/ 583864 w 2692354"/>
              <a:gd name="connsiteY0" fmla="*/ 0 h 2335454"/>
              <a:gd name="connsiteX1" fmla="*/ 2108490 w 2692354"/>
              <a:gd name="connsiteY1" fmla="*/ 0 h 2335454"/>
              <a:gd name="connsiteX2" fmla="*/ 2692354 w 2692354"/>
              <a:gd name="connsiteY2" fmla="*/ 1167727 h 2335454"/>
              <a:gd name="connsiteX3" fmla="*/ 2108490 w 2692354"/>
              <a:gd name="connsiteY3" fmla="*/ 2335454 h 2335454"/>
              <a:gd name="connsiteX4" fmla="*/ 583864 w 2692354"/>
              <a:gd name="connsiteY4" fmla="*/ 2335454 h 2335454"/>
              <a:gd name="connsiteX5" fmla="*/ 0 w 2692354"/>
              <a:gd name="connsiteY5" fmla="*/ 1167727 h 2335454"/>
              <a:gd name="connsiteX6" fmla="*/ 583864 w 2692354"/>
              <a:gd name="connsiteY6" fmla="*/ 0 h 2335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2354" h="2335454">
                <a:moveTo>
                  <a:pt x="583864" y="0"/>
                </a:moveTo>
                <a:lnTo>
                  <a:pt x="2108490" y="0"/>
                </a:lnTo>
                <a:lnTo>
                  <a:pt x="2692354" y="1167727"/>
                </a:lnTo>
                <a:lnTo>
                  <a:pt x="2108490" y="2335454"/>
                </a:lnTo>
                <a:lnTo>
                  <a:pt x="583864" y="2335454"/>
                </a:lnTo>
                <a:lnTo>
                  <a:pt x="0" y="1167727"/>
                </a:lnTo>
                <a:lnTo>
                  <a:pt x="583864" y="0"/>
                </a:lnTo>
                <a:close/>
              </a:path>
            </a:pathLst>
          </a:custGeom>
        </p:spPr>
      </p:pic>
    </p:spTree>
    <p:extLst>
      <p:ext uri="{BB962C8B-B14F-4D97-AF65-F5344CB8AC3E}">
        <p14:creationId xmlns:p14="http://schemas.microsoft.com/office/powerpoint/2010/main" val="3075368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Content Sl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376AD0E-E4CF-603F-922C-7A4FFDCCF21D}"/>
              </a:ext>
            </a:extLst>
          </p:cNvPr>
          <p:cNvGraphicFramePr>
            <a:graphicFrameLocks noChangeAspect="1"/>
          </p:cNvGraphicFramePr>
          <p:nvPr userDrawn="1">
            <p:custDataLst>
              <p:tags r:id="rId1"/>
            </p:custDataLst>
            <p:extLst>
              <p:ext uri="{D42A27DB-BD31-4B8C-83A1-F6EECF244321}">
                <p14:modId xmlns:p14="http://schemas.microsoft.com/office/powerpoint/2010/main" val="14142598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5" progId="TCLayout.ActiveDocument.1">
                  <p:embed/>
                </p:oleObj>
              </mc:Choice>
              <mc:Fallback>
                <p:oleObj name="think-cell Slide" r:id="rId4" imgW="384" imgH="385" progId="TCLayout.ActiveDocument.1">
                  <p:embed/>
                  <p:pic>
                    <p:nvPicPr>
                      <p:cNvPr id="4" name="Object 3" hidden="1">
                        <a:extLst>
                          <a:ext uri="{FF2B5EF4-FFF2-40B4-BE49-F238E27FC236}">
                            <a16:creationId xmlns:a16="http://schemas.microsoft.com/office/drawing/2014/main" id="{B376AD0E-E4CF-603F-922C-7A4FFDCCF2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4" name="Picture 43" descr="A group of men in suits shaking hands&#10;&#10;Description automatically generated">
            <a:extLst>
              <a:ext uri="{FF2B5EF4-FFF2-40B4-BE49-F238E27FC236}">
                <a16:creationId xmlns:a16="http://schemas.microsoft.com/office/drawing/2014/main" id="{7E4903CD-0C4F-55ED-C813-1B9BE557F345}"/>
              </a:ext>
            </a:extLst>
          </p:cNvPr>
          <p:cNvPicPr>
            <a:picLocks noChangeAspect="1"/>
          </p:cNvPicPr>
          <p:nvPr userDrawn="1"/>
        </p:nvPicPr>
        <p:blipFill rotWithShape="1">
          <a:blip r:embed="rId6"/>
          <a:srcRect r="11198"/>
          <a:stretch/>
        </p:blipFill>
        <p:spPr>
          <a:xfrm>
            <a:off x="0" y="0"/>
            <a:ext cx="9144000" cy="6858000"/>
          </a:xfrm>
          <a:prstGeom prst="rect">
            <a:avLst/>
          </a:prstGeom>
        </p:spPr>
      </p:pic>
      <p:sp>
        <p:nvSpPr>
          <p:cNvPr id="2" name="Do not remove" hidden="1"/>
          <p:cNvSpPr/>
          <p:nvPr userDrawn="1">
            <p:custDataLst>
              <p:tags r:id="rId2"/>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BA4D24F8-25EA-A2A1-F8C4-B76B48A67854}"/>
              </a:ext>
            </a:extLst>
          </p:cNvPr>
          <p:cNvSpPr>
            <a:spLocks/>
          </p:cNvSpPr>
          <p:nvPr userDrawn="1"/>
        </p:nvSpPr>
        <p:spPr>
          <a:xfrm>
            <a:off x="-1" y="-1"/>
            <a:ext cx="9132917" cy="6857999"/>
          </a:xfrm>
          <a:prstGeom prst="rect">
            <a:avLst/>
          </a:prstGeom>
          <a:solidFill>
            <a:schemeClr val="bg2">
              <a:lumMod val="10000"/>
              <a:alpha val="65000"/>
            </a:schemeClr>
          </a:solidFill>
          <a:ln>
            <a:noFill/>
          </a:ln>
        </p:spPr>
        <p:txBody>
          <a:bodyPr spcFirstLastPara="1" wrap="square" lIns="91425" tIns="91425" rIns="91425" bIns="91425" anchor="ctr" anchorCtr="0">
            <a:noAutofit/>
          </a:bodyPr>
          <a:lstStyle/>
          <a:p>
            <a:pPr lvl="0">
              <a:spcBef>
                <a:spcPts val="0"/>
              </a:spcBef>
              <a:spcAft>
                <a:spcPts val="0"/>
              </a:spcAft>
            </a:pPr>
            <a:endParaRPr lang="en-GB" dirty="0">
              <a:solidFill>
                <a:schemeClr val="tx1">
                  <a:lumMod val="75000"/>
                  <a:lumOff val="25000"/>
                </a:schemeClr>
              </a:solidFill>
              <a:latin typeface="Calibri" panose="020F0502020204030204" pitchFamily="34" charset="0"/>
            </a:endParaRPr>
          </a:p>
        </p:txBody>
      </p:sp>
      <p:grpSp>
        <p:nvGrpSpPr>
          <p:cNvPr id="3" name="Graphic 2">
            <a:extLst>
              <a:ext uri="{FF2B5EF4-FFF2-40B4-BE49-F238E27FC236}">
                <a16:creationId xmlns:a16="http://schemas.microsoft.com/office/drawing/2014/main" id="{27A67E2F-3DE4-90DC-8CEA-76872D35994D}"/>
              </a:ext>
            </a:extLst>
          </p:cNvPr>
          <p:cNvGrpSpPr/>
          <p:nvPr userDrawn="1"/>
        </p:nvGrpSpPr>
        <p:grpSpPr>
          <a:xfrm>
            <a:off x="165100" y="2525423"/>
            <a:ext cx="4460511" cy="3564223"/>
            <a:chOff x="1086416" y="2418368"/>
            <a:chExt cx="4460511" cy="3564223"/>
          </a:xfrm>
        </p:grpSpPr>
        <p:sp>
          <p:nvSpPr>
            <p:cNvPr id="5" name="Freeform: Shape 4">
              <a:extLst>
                <a:ext uri="{FF2B5EF4-FFF2-40B4-BE49-F238E27FC236}">
                  <a16:creationId xmlns:a16="http://schemas.microsoft.com/office/drawing/2014/main" id="{979028AC-2C85-DA9E-CC58-1FBE035E0483}"/>
                </a:ext>
              </a:extLst>
            </p:cNvPr>
            <p:cNvSpPr/>
            <p:nvPr/>
          </p:nvSpPr>
          <p:spPr>
            <a:xfrm>
              <a:off x="1086067" y="5033992"/>
              <a:ext cx="4449242" cy="948598"/>
            </a:xfrm>
            <a:custGeom>
              <a:avLst/>
              <a:gdLst>
                <a:gd name="connsiteX0" fmla="*/ 2681887 w 4449242"/>
                <a:gd name="connsiteY0" fmla="*/ 948598 h 948598"/>
                <a:gd name="connsiteX1" fmla="*/ 2665496 w 4449242"/>
                <a:gd name="connsiteY1" fmla="*/ 945111 h 948598"/>
                <a:gd name="connsiteX2" fmla="*/ 2559475 w 4449242"/>
                <a:gd name="connsiteY2" fmla="*/ 942321 h 948598"/>
                <a:gd name="connsiteX3" fmla="*/ 2381613 w 4449242"/>
                <a:gd name="connsiteY3" fmla="*/ 915118 h 948598"/>
                <a:gd name="connsiteX4" fmla="*/ 2025191 w 4449242"/>
                <a:gd name="connsiteY4" fmla="*/ 843625 h 948598"/>
                <a:gd name="connsiteX5" fmla="*/ 1702597 w 4449242"/>
                <a:gd name="connsiteY5" fmla="*/ 779455 h 948598"/>
                <a:gd name="connsiteX6" fmla="*/ 1405462 w 4449242"/>
                <a:gd name="connsiteY6" fmla="*/ 720865 h 948598"/>
                <a:gd name="connsiteX7" fmla="*/ 1208767 w 4449242"/>
                <a:gd name="connsiteY7" fmla="*/ 680061 h 948598"/>
                <a:gd name="connsiteX8" fmla="*/ 976151 w 4449242"/>
                <a:gd name="connsiteY8" fmla="*/ 634375 h 948598"/>
                <a:gd name="connsiteX9" fmla="*/ 674134 w 4449242"/>
                <a:gd name="connsiteY9" fmla="*/ 574738 h 948598"/>
                <a:gd name="connsiteX10" fmla="*/ 475695 w 4449242"/>
                <a:gd name="connsiteY10" fmla="*/ 533935 h 948598"/>
                <a:gd name="connsiteX11" fmla="*/ 260167 w 4449242"/>
                <a:gd name="connsiteY11" fmla="*/ 491387 h 948598"/>
                <a:gd name="connsiteX12" fmla="*/ 192859 w 4449242"/>
                <a:gd name="connsiteY12" fmla="*/ 460000 h 948598"/>
                <a:gd name="connsiteX13" fmla="*/ 188325 w 4449242"/>
                <a:gd name="connsiteY13" fmla="*/ 384670 h 948598"/>
                <a:gd name="connsiteX14" fmla="*/ 195649 w 4449242"/>
                <a:gd name="connsiteY14" fmla="*/ 377346 h 948598"/>
                <a:gd name="connsiteX15" fmla="*/ 191812 w 4449242"/>
                <a:gd name="connsiteY15" fmla="*/ 365837 h 948598"/>
                <a:gd name="connsiteX16" fmla="*/ 18832 w 4449242"/>
                <a:gd name="connsiteY16" fmla="*/ 331311 h 948598"/>
                <a:gd name="connsiteX17" fmla="*/ 0 w 4449242"/>
                <a:gd name="connsiteY17" fmla="*/ 326777 h 948598"/>
                <a:gd name="connsiteX18" fmla="*/ 66611 w 4449242"/>
                <a:gd name="connsiteY18" fmla="*/ 275860 h 948598"/>
                <a:gd name="connsiteX19" fmla="*/ 286672 w 4449242"/>
                <a:gd name="connsiteY19" fmla="*/ 177164 h 948598"/>
                <a:gd name="connsiteX20" fmla="*/ 604384 w 4449242"/>
                <a:gd name="connsiteY20" fmla="*/ 83350 h 948598"/>
                <a:gd name="connsiteX21" fmla="*/ 904309 w 4449242"/>
                <a:gd name="connsiteY21" fmla="*/ 21970 h 948598"/>
                <a:gd name="connsiteX22" fmla="*/ 1053225 w 4449242"/>
                <a:gd name="connsiteY22" fmla="*/ 696 h 948598"/>
                <a:gd name="connsiteX23" fmla="*/ 1136925 w 4449242"/>
                <a:gd name="connsiteY23" fmla="*/ 13251 h 948598"/>
                <a:gd name="connsiteX24" fmla="*/ 1364310 w 4449242"/>
                <a:gd name="connsiteY24" fmla="*/ 58938 h 948598"/>
                <a:gd name="connsiteX25" fmla="*/ 1405462 w 4449242"/>
                <a:gd name="connsiteY25" fmla="*/ 56147 h 948598"/>
                <a:gd name="connsiteX26" fmla="*/ 1571118 w 4449242"/>
                <a:gd name="connsiteY26" fmla="*/ 41849 h 948598"/>
                <a:gd name="connsiteX27" fmla="*/ 1729451 w 4449242"/>
                <a:gd name="connsiteY27" fmla="*/ 39059 h 948598"/>
                <a:gd name="connsiteX28" fmla="*/ 1959626 w 4449242"/>
                <a:gd name="connsiteY28" fmla="*/ 64866 h 948598"/>
                <a:gd name="connsiteX29" fmla="*/ 2236184 w 4449242"/>
                <a:gd name="connsiteY29" fmla="*/ 119271 h 948598"/>
                <a:gd name="connsiteX30" fmla="*/ 2412303 w 4449242"/>
                <a:gd name="connsiteY30" fmla="*/ 155541 h 948598"/>
                <a:gd name="connsiteX31" fmla="*/ 2426602 w 4449242"/>
                <a:gd name="connsiteY31" fmla="*/ 153797 h 948598"/>
                <a:gd name="connsiteX32" fmla="*/ 2443690 w 4449242"/>
                <a:gd name="connsiteY32" fmla="*/ 163563 h 948598"/>
                <a:gd name="connsiteX33" fmla="*/ 2822084 w 4449242"/>
                <a:gd name="connsiteY33" fmla="*/ 543700 h 948598"/>
                <a:gd name="connsiteX34" fmla="*/ 3026103 w 4449242"/>
                <a:gd name="connsiteY34" fmla="*/ 653556 h 948598"/>
                <a:gd name="connsiteX35" fmla="*/ 3570153 w 4449242"/>
                <a:gd name="connsiteY35" fmla="*/ 763761 h 948598"/>
                <a:gd name="connsiteX36" fmla="*/ 3969471 w 4449242"/>
                <a:gd name="connsiteY36" fmla="*/ 843973 h 948598"/>
                <a:gd name="connsiteX37" fmla="*/ 3984816 w 4449242"/>
                <a:gd name="connsiteY37" fmla="*/ 847461 h 948598"/>
                <a:gd name="connsiteX38" fmla="*/ 4252307 w 4449242"/>
                <a:gd name="connsiteY38" fmla="*/ 901866 h 948598"/>
                <a:gd name="connsiteX39" fmla="*/ 4429473 w 4449242"/>
                <a:gd name="connsiteY39" fmla="*/ 937787 h 948598"/>
                <a:gd name="connsiteX40" fmla="*/ 4447607 w 4449242"/>
                <a:gd name="connsiteY40" fmla="*/ 943367 h 948598"/>
                <a:gd name="connsiteX41" fmla="*/ 4448654 w 4449242"/>
                <a:gd name="connsiteY41" fmla="*/ 948598 h 948598"/>
                <a:gd name="connsiteX42" fmla="*/ 2681887 w 4449242"/>
                <a:gd name="connsiteY42" fmla="*/ 948598 h 948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449242" h="948598">
                  <a:moveTo>
                    <a:pt x="2681887" y="948598"/>
                  </a:moveTo>
                  <a:cubicBezTo>
                    <a:pt x="2677353" y="943367"/>
                    <a:pt x="2671075" y="945459"/>
                    <a:pt x="2665496" y="945111"/>
                  </a:cubicBezTo>
                  <a:cubicBezTo>
                    <a:pt x="2630272" y="943716"/>
                    <a:pt x="2595048" y="944065"/>
                    <a:pt x="2559475" y="942321"/>
                  </a:cubicBezTo>
                  <a:cubicBezTo>
                    <a:pt x="2499142" y="939531"/>
                    <a:pt x="2440552" y="926627"/>
                    <a:pt x="2381613" y="915118"/>
                  </a:cubicBezTo>
                  <a:cubicBezTo>
                    <a:pt x="2262689" y="891403"/>
                    <a:pt x="2144114" y="867340"/>
                    <a:pt x="2025191" y="843625"/>
                  </a:cubicBezTo>
                  <a:cubicBezTo>
                    <a:pt x="1917776" y="822002"/>
                    <a:pt x="1810361" y="800728"/>
                    <a:pt x="1702597" y="779455"/>
                  </a:cubicBezTo>
                  <a:cubicBezTo>
                    <a:pt x="1603552" y="759925"/>
                    <a:pt x="1504507" y="740743"/>
                    <a:pt x="1405462" y="720865"/>
                  </a:cubicBezTo>
                  <a:cubicBezTo>
                    <a:pt x="1339897" y="707612"/>
                    <a:pt x="1274332" y="693313"/>
                    <a:pt x="1208767" y="680061"/>
                  </a:cubicBezTo>
                  <a:cubicBezTo>
                    <a:pt x="1131345" y="664367"/>
                    <a:pt x="1053573" y="649371"/>
                    <a:pt x="976151" y="634375"/>
                  </a:cubicBezTo>
                  <a:cubicBezTo>
                    <a:pt x="875362" y="614496"/>
                    <a:pt x="774574" y="594966"/>
                    <a:pt x="674134" y="574738"/>
                  </a:cubicBezTo>
                  <a:cubicBezTo>
                    <a:pt x="607871" y="561486"/>
                    <a:pt x="541957" y="547187"/>
                    <a:pt x="475695" y="533935"/>
                  </a:cubicBezTo>
                  <a:cubicBezTo>
                    <a:pt x="403852" y="519636"/>
                    <a:pt x="332010" y="506035"/>
                    <a:pt x="260167" y="491387"/>
                  </a:cubicBezTo>
                  <a:cubicBezTo>
                    <a:pt x="235755" y="486156"/>
                    <a:pt x="212040" y="476740"/>
                    <a:pt x="192859" y="460000"/>
                  </a:cubicBezTo>
                  <a:cubicBezTo>
                    <a:pt x="168446" y="438377"/>
                    <a:pt x="167051" y="410128"/>
                    <a:pt x="188325" y="384670"/>
                  </a:cubicBezTo>
                  <a:cubicBezTo>
                    <a:pt x="190417" y="381880"/>
                    <a:pt x="193207" y="379787"/>
                    <a:pt x="195649" y="377346"/>
                  </a:cubicBezTo>
                  <a:cubicBezTo>
                    <a:pt x="202275" y="370720"/>
                    <a:pt x="202275" y="367930"/>
                    <a:pt x="191812" y="365837"/>
                  </a:cubicBezTo>
                  <a:cubicBezTo>
                    <a:pt x="133920" y="354677"/>
                    <a:pt x="76376" y="342820"/>
                    <a:pt x="18832" y="331311"/>
                  </a:cubicBezTo>
                  <a:cubicBezTo>
                    <a:pt x="13252" y="330265"/>
                    <a:pt x="7672" y="328521"/>
                    <a:pt x="0" y="326777"/>
                  </a:cubicBezTo>
                  <a:cubicBezTo>
                    <a:pt x="18832" y="303760"/>
                    <a:pt x="42896" y="289461"/>
                    <a:pt x="66611" y="275860"/>
                  </a:cubicBezTo>
                  <a:cubicBezTo>
                    <a:pt x="136361" y="234707"/>
                    <a:pt x="210994" y="204715"/>
                    <a:pt x="286672" y="177164"/>
                  </a:cubicBezTo>
                  <a:cubicBezTo>
                    <a:pt x="390600" y="138801"/>
                    <a:pt x="497317" y="109855"/>
                    <a:pt x="604384" y="83350"/>
                  </a:cubicBezTo>
                  <a:cubicBezTo>
                    <a:pt x="703429" y="58589"/>
                    <a:pt x="803868" y="40105"/>
                    <a:pt x="904309" y="21970"/>
                  </a:cubicBezTo>
                  <a:cubicBezTo>
                    <a:pt x="953482" y="13251"/>
                    <a:pt x="1003353" y="6625"/>
                    <a:pt x="1053225" y="696"/>
                  </a:cubicBezTo>
                  <a:cubicBezTo>
                    <a:pt x="1081822" y="-2791"/>
                    <a:pt x="1109373" y="7671"/>
                    <a:pt x="1136925" y="13251"/>
                  </a:cubicBezTo>
                  <a:cubicBezTo>
                    <a:pt x="1212952" y="27899"/>
                    <a:pt x="1288282" y="44290"/>
                    <a:pt x="1364310" y="58938"/>
                  </a:cubicBezTo>
                  <a:cubicBezTo>
                    <a:pt x="1377562" y="61379"/>
                    <a:pt x="1391861" y="57891"/>
                    <a:pt x="1405462" y="56147"/>
                  </a:cubicBezTo>
                  <a:cubicBezTo>
                    <a:pt x="1460565" y="48824"/>
                    <a:pt x="1515667" y="46034"/>
                    <a:pt x="1571118" y="41849"/>
                  </a:cubicBezTo>
                  <a:cubicBezTo>
                    <a:pt x="1624128" y="37664"/>
                    <a:pt x="1676790" y="40454"/>
                    <a:pt x="1729451" y="39059"/>
                  </a:cubicBezTo>
                  <a:cubicBezTo>
                    <a:pt x="1807222" y="36966"/>
                    <a:pt x="1883598" y="49172"/>
                    <a:pt x="1959626" y="64866"/>
                  </a:cubicBezTo>
                  <a:cubicBezTo>
                    <a:pt x="2051696" y="84047"/>
                    <a:pt x="2144114" y="101136"/>
                    <a:pt x="2236184" y="119271"/>
                  </a:cubicBezTo>
                  <a:cubicBezTo>
                    <a:pt x="2295123" y="131129"/>
                    <a:pt x="2353713" y="143335"/>
                    <a:pt x="2412303" y="155541"/>
                  </a:cubicBezTo>
                  <a:cubicBezTo>
                    <a:pt x="2417534" y="156588"/>
                    <a:pt x="2422417" y="158680"/>
                    <a:pt x="2426602" y="153797"/>
                  </a:cubicBezTo>
                  <a:cubicBezTo>
                    <a:pt x="2434972" y="152054"/>
                    <a:pt x="2439157" y="159029"/>
                    <a:pt x="2443690" y="163563"/>
                  </a:cubicBezTo>
                  <a:cubicBezTo>
                    <a:pt x="2570287" y="289810"/>
                    <a:pt x="2698975" y="414314"/>
                    <a:pt x="2822084" y="543700"/>
                  </a:cubicBezTo>
                  <a:cubicBezTo>
                    <a:pt x="2879628" y="604034"/>
                    <a:pt x="2945890" y="639606"/>
                    <a:pt x="3026103" y="653556"/>
                  </a:cubicBezTo>
                  <a:cubicBezTo>
                    <a:pt x="3207453" y="689826"/>
                    <a:pt x="3388803" y="727491"/>
                    <a:pt x="3570153" y="763761"/>
                  </a:cubicBezTo>
                  <a:cubicBezTo>
                    <a:pt x="3703375" y="790615"/>
                    <a:pt x="3836249" y="818515"/>
                    <a:pt x="3969471" y="843973"/>
                  </a:cubicBezTo>
                  <a:cubicBezTo>
                    <a:pt x="3974702" y="845020"/>
                    <a:pt x="3979585" y="846066"/>
                    <a:pt x="3984816" y="847461"/>
                  </a:cubicBezTo>
                  <a:cubicBezTo>
                    <a:pt x="4073748" y="866293"/>
                    <a:pt x="4163027" y="883731"/>
                    <a:pt x="4252307" y="901866"/>
                  </a:cubicBezTo>
                  <a:cubicBezTo>
                    <a:pt x="4311246" y="914072"/>
                    <a:pt x="4370534" y="925581"/>
                    <a:pt x="4429473" y="937787"/>
                  </a:cubicBezTo>
                  <a:cubicBezTo>
                    <a:pt x="4435750" y="939182"/>
                    <a:pt x="4442027" y="939531"/>
                    <a:pt x="4447607" y="943367"/>
                  </a:cubicBezTo>
                  <a:cubicBezTo>
                    <a:pt x="4449351" y="944762"/>
                    <a:pt x="4449700" y="946506"/>
                    <a:pt x="4448654" y="948598"/>
                  </a:cubicBezTo>
                  <a:cubicBezTo>
                    <a:pt x="3860661" y="948598"/>
                    <a:pt x="3271274" y="948598"/>
                    <a:pt x="2681887" y="948598"/>
                  </a:cubicBezTo>
                  <a:close/>
                </a:path>
              </a:pathLst>
            </a:custGeom>
            <a:solidFill>
              <a:srgbClr val="E0E5E0"/>
            </a:solidFill>
            <a:ln w="348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EA3B3AA2-1357-83C8-8609-8E48C6FEFD07}"/>
                </a:ext>
              </a:extLst>
            </p:cNvPr>
            <p:cNvSpPr/>
            <p:nvPr/>
          </p:nvSpPr>
          <p:spPr>
            <a:xfrm>
              <a:off x="2744372" y="2418368"/>
              <a:ext cx="357468" cy="631934"/>
            </a:xfrm>
            <a:custGeom>
              <a:avLst/>
              <a:gdLst>
                <a:gd name="connsiteX0" fmla="*/ 113344 w 357468"/>
                <a:gd name="connsiteY0" fmla="*/ 0 h 631934"/>
                <a:gd name="connsiteX1" fmla="*/ 127294 w 357468"/>
                <a:gd name="connsiteY1" fmla="*/ 22320 h 631934"/>
                <a:gd name="connsiteX2" fmla="*/ 333754 w 357468"/>
                <a:gd name="connsiteY2" fmla="*/ 225641 h 631934"/>
                <a:gd name="connsiteX3" fmla="*/ 357469 w 357468"/>
                <a:gd name="connsiteY3" fmla="*/ 237150 h 631934"/>
                <a:gd name="connsiteX4" fmla="*/ 311782 w 357468"/>
                <a:gd name="connsiteY4" fmla="*/ 401062 h 631934"/>
                <a:gd name="connsiteX5" fmla="*/ 249356 w 357468"/>
                <a:gd name="connsiteY5" fmla="*/ 626006 h 631934"/>
                <a:gd name="connsiteX6" fmla="*/ 244474 w 357468"/>
                <a:gd name="connsiteY6" fmla="*/ 631935 h 631934"/>
                <a:gd name="connsiteX7" fmla="*/ 227734 w 357468"/>
                <a:gd name="connsiteY7" fmla="*/ 620426 h 631934"/>
                <a:gd name="connsiteX8" fmla="*/ 11509 w 357468"/>
                <a:gd name="connsiteY8" fmla="*/ 404201 h 631934"/>
                <a:gd name="connsiteX9" fmla="*/ 0 w 357468"/>
                <a:gd name="connsiteY9" fmla="*/ 387461 h 631934"/>
                <a:gd name="connsiteX10" fmla="*/ 40804 w 357468"/>
                <a:gd name="connsiteY10" fmla="*/ 236452 h 631934"/>
                <a:gd name="connsiteX11" fmla="*/ 99394 w 357468"/>
                <a:gd name="connsiteY11" fmla="*/ 25459 h 631934"/>
                <a:gd name="connsiteX12" fmla="*/ 99394 w 357468"/>
                <a:gd name="connsiteY12" fmla="*/ 3487 h 631934"/>
                <a:gd name="connsiteX13" fmla="*/ 99394 w 357468"/>
                <a:gd name="connsiteY13" fmla="*/ 0 h 631934"/>
                <a:gd name="connsiteX14" fmla="*/ 113344 w 357468"/>
                <a:gd name="connsiteY14" fmla="*/ 0 h 63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7468" h="631934">
                  <a:moveTo>
                    <a:pt x="113344" y="0"/>
                  </a:moveTo>
                  <a:cubicBezTo>
                    <a:pt x="111949" y="11160"/>
                    <a:pt x="120667" y="16391"/>
                    <a:pt x="127294" y="22320"/>
                  </a:cubicBezTo>
                  <a:cubicBezTo>
                    <a:pt x="199136" y="87187"/>
                    <a:pt x="264701" y="157984"/>
                    <a:pt x="333754" y="225641"/>
                  </a:cubicBezTo>
                  <a:cubicBezTo>
                    <a:pt x="340729" y="232267"/>
                    <a:pt x="347006" y="238894"/>
                    <a:pt x="357469" y="237150"/>
                  </a:cubicBezTo>
                  <a:cubicBezTo>
                    <a:pt x="341426" y="291555"/>
                    <a:pt x="326779" y="346309"/>
                    <a:pt x="311782" y="401062"/>
                  </a:cubicBezTo>
                  <a:cubicBezTo>
                    <a:pt x="291206" y="476043"/>
                    <a:pt x="268886" y="550676"/>
                    <a:pt x="249356" y="626006"/>
                  </a:cubicBezTo>
                  <a:cubicBezTo>
                    <a:pt x="248310" y="628447"/>
                    <a:pt x="246915" y="630888"/>
                    <a:pt x="244474" y="631935"/>
                  </a:cubicBezTo>
                  <a:cubicBezTo>
                    <a:pt x="236452" y="631586"/>
                    <a:pt x="232616" y="625308"/>
                    <a:pt x="227734" y="620426"/>
                  </a:cubicBezTo>
                  <a:cubicBezTo>
                    <a:pt x="155542" y="548583"/>
                    <a:pt x="83351" y="476392"/>
                    <a:pt x="11509" y="404201"/>
                  </a:cubicBezTo>
                  <a:cubicBezTo>
                    <a:pt x="6626" y="399319"/>
                    <a:pt x="698" y="395134"/>
                    <a:pt x="0" y="387461"/>
                  </a:cubicBezTo>
                  <a:cubicBezTo>
                    <a:pt x="11509" y="336544"/>
                    <a:pt x="26854" y="286672"/>
                    <a:pt x="40804" y="236452"/>
                  </a:cubicBezTo>
                  <a:cubicBezTo>
                    <a:pt x="59985" y="166005"/>
                    <a:pt x="79864" y="95557"/>
                    <a:pt x="99394" y="25459"/>
                  </a:cubicBezTo>
                  <a:cubicBezTo>
                    <a:pt x="101486" y="17786"/>
                    <a:pt x="102184" y="10811"/>
                    <a:pt x="99394" y="3487"/>
                  </a:cubicBezTo>
                  <a:cubicBezTo>
                    <a:pt x="99394" y="2441"/>
                    <a:pt x="99394" y="1046"/>
                    <a:pt x="99394" y="0"/>
                  </a:cubicBezTo>
                  <a:cubicBezTo>
                    <a:pt x="103928" y="0"/>
                    <a:pt x="108461" y="0"/>
                    <a:pt x="113344" y="0"/>
                  </a:cubicBezTo>
                  <a:close/>
                </a:path>
              </a:pathLst>
            </a:custGeom>
            <a:solidFill>
              <a:srgbClr val="FDFAE5"/>
            </a:solidFill>
            <a:ln w="348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0E11DADD-296F-F90F-D227-722180C766B7}"/>
                </a:ext>
              </a:extLst>
            </p:cNvPr>
            <p:cNvSpPr/>
            <p:nvPr/>
          </p:nvSpPr>
          <p:spPr>
            <a:xfrm>
              <a:off x="5269409" y="5510741"/>
              <a:ext cx="277411" cy="472285"/>
            </a:xfrm>
            <a:custGeom>
              <a:avLst/>
              <a:gdLst>
                <a:gd name="connsiteX0" fmla="*/ 266707 w 277411"/>
                <a:gd name="connsiteY0" fmla="*/ 471850 h 472285"/>
                <a:gd name="connsiteX1" fmla="*/ 266009 w 277411"/>
                <a:gd name="connsiteY1" fmla="*/ 468711 h 472285"/>
                <a:gd name="connsiteX2" fmla="*/ 185796 w 277411"/>
                <a:gd name="connsiteY2" fmla="*/ 387452 h 472285"/>
                <a:gd name="connsiteX3" fmla="*/ 140459 w 277411"/>
                <a:gd name="connsiteY3" fmla="*/ 339674 h 472285"/>
                <a:gd name="connsiteX4" fmla="*/ 7934 w 277411"/>
                <a:gd name="connsiteY4" fmla="*/ 209939 h 472285"/>
                <a:gd name="connsiteX5" fmla="*/ 261 w 277411"/>
                <a:gd name="connsiteY5" fmla="*/ 200522 h 472285"/>
                <a:gd name="connsiteX6" fmla="*/ 261 w 277411"/>
                <a:gd name="connsiteY6" fmla="*/ 195640 h 472285"/>
                <a:gd name="connsiteX7" fmla="*/ 60246 w 277411"/>
                <a:gd name="connsiteY7" fmla="*/ 130772 h 472285"/>
                <a:gd name="connsiteX8" fmla="*/ 162082 w 277411"/>
                <a:gd name="connsiteY8" fmla="*/ 12546 h 472285"/>
                <a:gd name="connsiteX9" fmla="*/ 182309 w 277411"/>
                <a:gd name="connsiteY9" fmla="*/ 1038 h 472285"/>
                <a:gd name="connsiteX10" fmla="*/ 210558 w 277411"/>
                <a:gd name="connsiteY10" fmla="*/ 145769 h 472285"/>
                <a:gd name="connsiteX11" fmla="*/ 271240 w 277411"/>
                <a:gd name="connsiteY11" fmla="*/ 445345 h 472285"/>
                <a:gd name="connsiteX12" fmla="*/ 276820 w 277411"/>
                <a:gd name="connsiteY12" fmla="*/ 461387 h 472285"/>
                <a:gd name="connsiteX13" fmla="*/ 266707 w 277411"/>
                <a:gd name="connsiteY13" fmla="*/ 471850 h 47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411" h="472285">
                  <a:moveTo>
                    <a:pt x="266707" y="471850"/>
                  </a:moveTo>
                  <a:cubicBezTo>
                    <a:pt x="266707" y="470804"/>
                    <a:pt x="266358" y="469757"/>
                    <a:pt x="266009" y="468711"/>
                  </a:cubicBezTo>
                  <a:cubicBezTo>
                    <a:pt x="241945" y="439067"/>
                    <a:pt x="215091" y="412214"/>
                    <a:pt x="185796" y="387452"/>
                  </a:cubicBezTo>
                  <a:cubicBezTo>
                    <a:pt x="168708" y="373154"/>
                    <a:pt x="156850" y="354321"/>
                    <a:pt x="140459" y="339674"/>
                  </a:cubicBezTo>
                  <a:cubicBezTo>
                    <a:pt x="94424" y="298172"/>
                    <a:pt x="55015" y="250045"/>
                    <a:pt x="7934" y="209939"/>
                  </a:cubicBezTo>
                  <a:cubicBezTo>
                    <a:pt x="4795" y="207149"/>
                    <a:pt x="2005" y="204359"/>
                    <a:pt x="261" y="200522"/>
                  </a:cubicBezTo>
                  <a:cubicBezTo>
                    <a:pt x="-87" y="198779"/>
                    <a:pt x="-87" y="197384"/>
                    <a:pt x="261" y="195640"/>
                  </a:cubicBezTo>
                  <a:cubicBezTo>
                    <a:pt x="18396" y="172274"/>
                    <a:pt x="40368" y="152395"/>
                    <a:pt x="60246" y="130772"/>
                  </a:cubicBezTo>
                  <a:cubicBezTo>
                    <a:pt x="95470" y="92410"/>
                    <a:pt x="128950" y="52652"/>
                    <a:pt x="162082" y="12546"/>
                  </a:cubicBezTo>
                  <a:cubicBezTo>
                    <a:pt x="167313" y="6269"/>
                    <a:pt x="171149" y="-3148"/>
                    <a:pt x="182309" y="1038"/>
                  </a:cubicBezTo>
                  <a:cubicBezTo>
                    <a:pt x="191725" y="49165"/>
                    <a:pt x="201141" y="97641"/>
                    <a:pt x="210558" y="145769"/>
                  </a:cubicBezTo>
                  <a:cubicBezTo>
                    <a:pt x="230785" y="245511"/>
                    <a:pt x="250664" y="345602"/>
                    <a:pt x="271240" y="445345"/>
                  </a:cubicBezTo>
                  <a:cubicBezTo>
                    <a:pt x="272286" y="450576"/>
                    <a:pt x="271240" y="457202"/>
                    <a:pt x="276820" y="461387"/>
                  </a:cubicBezTo>
                  <a:cubicBezTo>
                    <a:pt x="278913" y="470106"/>
                    <a:pt x="275425" y="473594"/>
                    <a:pt x="266707" y="471850"/>
                  </a:cubicBezTo>
                  <a:close/>
                </a:path>
              </a:pathLst>
            </a:custGeom>
            <a:solidFill>
              <a:srgbClr val="757A7C"/>
            </a:solidFill>
            <a:ln w="348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262BF746-9E8D-664D-5449-98E981C8C066}"/>
                </a:ext>
              </a:extLst>
            </p:cNvPr>
            <p:cNvSpPr/>
            <p:nvPr/>
          </p:nvSpPr>
          <p:spPr>
            <a:xfrm>
              <a:off x="2250891" y="3919282"/>
              <a:ext cx="2100618" cy="1776111"/>
            </a:xfrm>
            <a:custGeom>
              <a:avLst/>
              <a:gdLst>
                <a:gd name="connsiteX0" fmla="*/ 1860232 w 2100618"/>
                <a:gd name="connsiteY0" fmla="*/ 1771056 h 1776111"/>
                <a:gd name="connsiteX1" fmla="*/ 1661096 w 2100618"/>
                <a:gd name="connsiteY1" fmla="*/ 1667129 h 1776111"/>
                <a:gd name="connsiteX2" fmla="*/ 1382445 w 2100618"/>
                <a:gd name="connsiteY2" fmla="*/ 1386734 h 1776111"/>
                <a:gd name="connsiteX3" fmla="*/ 1262475 w 2100618"/>
                <a:gd name="connsiteY3" fmla="*/ 1267810 h 1776111"/>
                <a:gd name="connsiteX4" fmla="*/ 1185401 w 2100618"/>
                <a:gd name="connsiteY4" fmla="*/ 1189690 h 1776111"/>
                <a:gd name="connsiteX5" fmla="*/ 12555 w 2100618"/>
                <a:gd name="connsiteY5" fmla="*/ 17542 h 1776111"/>
                <a:gd name="connsiteX6" fmla="*/ 0 w 2100618"/>
                <a:gd name="connsiteY6" fmla="*/ 5684 h 1776111"/>
                <a:gd name="connsiteX7" fmla="*/ 18135 w 2100618"/>
                <a:gd name="connsiteY7" fmla="*/ 6033 h 1776111"/>
                <a:gd name="connsiteX8" fmla="*/ 101835 w 2100618"/>
                <a:gd name="connsiteY8" fmla="*/ 40211 h 1776111"/>
                <a:gd name="connsiteX9" fmla="*/ 340031 w 2100618"/>
                <a:gd name="connsiteY9" fmla="*/ 39513 h 1776111"/>
                <a:gd name="connsiteX10" fmla="*/ 386066 w 2100618"/>
                <a:gd name="connsiteY10" fmla="*/ 30446 h 1776111"/>
                <a:gd name="connsiteX11" fmla="*/ 406642 w 2100618"/>
                <a:gd name="connsiteY11" fmla="*/ 45442 h 1776111"/>
                <a:gd name="connsiteX12" fmla="*/ 594270 w 2100618"/>
                <a:gd name="connsiteY12" fmla="*/ 232721 h 1776111"/>
                <a:gd name="connsiteX13" fmla="*/ 599501 w 2100618"/>
                <a:gd name="connsiteY13" fmla="*/ 237952 h 1776111"/>
                <a:gd name="connsiteX14" fmla="*/ 1243991 w 2100618"/>
                <a:gd name="connsiteY14" fmla="*/ 882442 h 1776111"/>
                <a:gd name="connsiteX15" fmla="*/ 2081688 w 2100618"/>
                <a:gd name="connsiteY15" fmla="*/ 1720487 h 1776111"/>
                <a:gd name="connsiteX16" fmla="*/ 2096336 w 2100618"/>
                <a:gd name="connsiteY16" fmla="*/ 1735483 h 1776111"/>
                <a:gd name="connsiteX17" fmla="*/ 2096336 w 2100618"/>
                <a:gd name="connsiteY17" fmla="*/ 1750131 h 1776111"/>
                <a:gd name="connsiteX18" fmla="*/ 1984387 w 2100618"/>
                <a:gd name="connsiteY18" fmla="*/ 1771754 h 1776111"/>
                <a:gd name="connsiteX19" fmla="*/ 1874182 w 2100618"/>
                <a:gd name="connsiteY19" fmla="*/ 1770707 h 1776111"/>
                <a:gd name="connsiteX20" fmla="*/ 1860232 w 2100618"/>
                <a:gd name="connsiteY20" fmla="*/ 1771056 h 177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00618" h="1776111">
                  <a:moveTo>
                    <a:pt x="1860232" y="1771056"/>
                  </a:moveTo>
                  <a:cubicBezTo>
                    <a:pt x="1782112" y="1758850"/>
                    <a:pt x="1716547" y="1725370"/>
                    <a:pt x="1661096" y="1667129"/>
                  </a:cubicBezTo>
                  <a:cubicBezTo>
                    <a:pt x="1570421" y="1571571"/>
                    <a:pt x="1475561" y="1479850"/>
                    <a:pt x="1382445" y="1386734"/>
                  </a:cubicBezTo>
                  <a:cubicBezTo>
                    <a:pt x="1342687" y="1346976"/>
                    <a:pt x="1302581" y="1307567"/>
                    <a:pt x="1262475" y="1267810"/>
                  </a:cubicBezTo>
                  <a:cubicBezTo>
                    <a:pt x="1236667" y="1241654"/>
                    <a:pt x="1211208" y="1215498"/>
                    <a:pt x="1185401" y="1189690"/>
                  </a:cubicBezTo>
                  <a:cubicBezTo>
                    <a:pt x="794801" y="799090"/>
                    <a:pt x="403504" y="408142"/>
                    <a:pt x="12555" y="17542"/>
                  </a:cubicBezTo>
                  <a:cubicBezTo>
                    <a:pt x="8370" y="13357"/>
                    <a:pt x="4185" y="9521"/>
                    <a:pt x="0" y="5684"/>
                  </a:cubicBezTo>
                  <a:cubicBezTo>
                    <a:pt x="5929" y="-5824"/>
                    <a:pt x="12904" y="3243"/>
                    <a:pt x="18135" y="6033"/>
                  </a:cubicBezTo>
                  <a:cubicBezTo>
                    <a:pt x="44989" y="19983"/>
                    <a:pt x="72191" y="32538"/>
                    <a:pt x="101835" y="40211"/>
                  </a:cubicBezTo>
                  <a:cubicBezTo>
                    <a:pt x="181350" y="60438"/>
                    <a:pt x="260516" y="56253"/>
                    <a:pt x="340031" y="39513"/>
                  </a:cubicBezTo>
                  <a:cubicBezTo>
                    <a:pt x="355376" y="36374"/>
                    <a:pt x="370372" y="31492"/>
                    <a:pt x="386066" y="30446"/>
                  </a:cubicBezTo>
                  <a:cubicBezTo>
                    <a:pt x="395482" y="31841"/>
                    <a:pt x="400714" y="39513"/>
                    <a:pt x="406642" y="45442"/>
                  </a:cubicBezTo>
                  <a:cubicBezTo>
                    <a:pt x="469069" y="107868"/>
                    <a:pt x="531495" y="170294"/>
                    <a:pt x="594270" y="232721"/>
                  </a:cubicBezTo>
                  <a:cubicBezTo>
                    <a:pt x="596014" y="234464"/>
                    <a:pt x="597757" y="236208"/>
                    <a:pt x="599501" y="237952"/>
                  </a:cubicBezTo>
                  <a:cubicBezTo>
                    <a:pt x="814331" y="452782"/>
                    <a:pt x="1029161" y="667611"/>
                    <a:pt x="1243991" y="882442"/>
                  </a:cubicBezTo>
                  <a:cubicBezTo>
                    <a:pt x="1523340" y="1161790"/>
                    <a:pt x="1802688" y="1441139"/>
                    <a:pt x="2081688" y="1720487"/>
                  </a:cubicBezTo>
                  <a:cubicBezTo>
                    <a:pt x="2086571" y="1725370"/>
                    <a:pt x="2091802" y="1729904"/>
                    <a:pt x="2096336" y="1735483"/>
                  </a:cubicBezTo>
                  <a:cubicBezTo>
                    <a:pt x="2100172" y="1740017"/>
                    <a:pt x="2103659" y="1745248"/>
                    <a:pt x="2096336" y="1750131"/>
                  </a:cubicBezTo>
                  <a:cubicBezTo>
                    <a:pt x="2060066" y="1763383"/>
                    <a:pt x="2022052" y="1767220"/>
                    <a:pt x="1984387" y="1771754"/>
                  </a:cubicBezTo>
                  <a:cubicBezTo>
                    <a:pt x="1947768" y="1775938"/>
                    <a:pt x="1910801" y="1779426"/>
                    <a:pt x="1874182" y="1770707"/>
                  </a:cubicBezTo>
                  <a:cubicBezTo>
                    <a:pt x="1869300" y="1769661"/>
                    <a:pt x="1864766" y="1772800"/>
                    <a:pt x="1860232" y="1771056"/>
                  </a:cubicBezTo>
                  <a:close/>
                </a:path>
              </a:pathLst>
            </a:custGeom>
            <a:solidFill>
              <a:schemeClr val="accent3">
                <a:lumMod val="75000"/>
              </a:schemeClr>
            </a:solidFill>
            <a:ln w="348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7545700-DC00-44CC-2D05-AC67180DFB1C}"/>
                </a:ext>
              </a:extLst>
            </p:cNvPr>
            <p:cNvSpPr/>
            <p:nvPr/>
          </p:nvSpPr>
          <p:spPr>
            <a:xfrm>
              <a:off x="2119282" y="3346966"/>
              <a:ext cx="629824" cy="630477"/>
            </a:xfrm>
            <a:custGeom>
              <a:avLst/>
              <a:gdLst>
                <a:gd name="connsiteX0" fmla="*/ 522210 w 629824"/>
                <a:gd name="connsiteY0" fmla="*/ 605552 h 630477"/>
                <a:gd name="connsiteX1" fmla="*/ 399450 w 629824"/>
                <a:gd name="connsiteY1" fmla="*/ 627872 h 630477"/>
                <a:gd name="connsiteX2" fmla="*/ 144165 w 629824"/>
                <a:gd name="connsiteY2" fmla="*/ 580442 h 630477"/>
                <a:gd name="connsiteX3" fmla="*/ 131610 w 629824"/>
                <a:gd name="connsiteY3" fmla="*/ 578001 h 630477"/>
                <a:gd name="connsiteX4" fmla="*/ 5362 w 629824"/>
                <a:gd name="connsiteY4" fmla="*/ 360381 h 630477"/>
                <a:gd name="connsiteX5" fmla="*/ 26636 w 629824"/>
                <a:gd name="connsiteY5" fmla="*/ 111025 h 630477"/>
                <a:gd name="connsiteX6" fmla="*/ 46864 w 629824"/>
                <a:gd name="connsiteY6" fmla="*/ 99865 h 630477"/>
                <a:gd name="connsiteX7" fmla="*/ 261693 w 629824"/>
                <a:gd name="connsiteY7" fmla="*/ 40228 h 630477"/>
                <a:gd name="connsiteX8" fmla="*/ 394218 w 629824"/>
                <a:gd name="connsiteY8" fmla="*/ 3610 h 630477"/>
                <a:gd name="connsiteX9" fmla="*/ 413051 w 629824"/>
                <a:gd name="connsiteY9" fmla="*/ 122 h 630477"/>
                <a:gd name="connsiteX10" fmla="*/ 417933 w 629824"/>
                <a:gd name="connsiteY10" fmla="*/ 2563 h 630477"/>
                <a:gd name="connsiteX11" fmla="*/ 409912 w 629824"/>
                <a:gd name="connsiteY11" fmla="*/ 64292 h 630477"/>
                <a:gd name="connsiteX12" fmla="*/ 542786 w 629824"/>
                <a:gd name="connsiteY12" fmla="*/ 221230 h 630477"/>
                <a:gd name="connsiteX13" fmla="*/ 604863 w 629824"/>
                <a:gd name="connsiteY13" fmla="*/ 215301 h 630477"/>
                <a:gd name="connsiteX14" fmla="*/ 626835 w 629824"/>
                <a:gd name="connsiteY14" fmla="*/ 214952 h 630477"/>
                <a:gd name="connsiteX15" fmla="*/ 627532 w 629824"/>
                <a:gd name="connsiteY15" fmla="*/ 234831 h 630477"/>
                <a:gd name="connsiteX16" fmla="*/ 529185 w 629824"/>
                <a:gd name="connsiteY16" fmla="*/ 588812 h 630477"/>
                <a:gd name="connsiteX17" fmla="*/ 522210 w 629824"/>
                <a:gd name="connsiteY17" fmla="*/ 605552 h 63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29824" h="630477">
                  <a:moveTo>
                    <a:pt x="522210" y="605552"/>
                  </a:moveTo>
                  <a:cubicBezTo>
                    <a:pt x="481406" y="613922"/>
                    <a:pt x="441300" y="624384"/>
                    <a:pt x="399450" y="627872"/>
                  </a:cubicBezTo>
                  <a:cubicBezTo>
                    <a:pt x="309821" y="635893"/>
                    <a:pt x="223680" y="626826"/>
                    <a:pt x="144165" y="580442"/>
                  </a:cubicBezTo>
                  <a:cubicBezTo>
                    <a:pt x="140677" y="578349"/>
                    <a:pt x="137539" y="570328"/>
                    <a:pt x="131610" y="578001"/>
                  </a:cubicBezTo>
                  <a:cubicBezTo>
                    <a:pt x="62906" y="520806"/>
                    <a:pt x="18964" y="450009"/>
                    <a:pt x="5362" y="360381"/>
                  </a:cubicBezTo>
                  <a:cubicBezTo>
                    <a:pt x="-7193" y="275286"/>
                    <a:pt x="3270" y="192632"/>
                    <a:pt x="26636" y="111025"/>
                  </a:cubicBezTo>
                  <a:cubicBezTo>
                    <a:pt x="30472" y="101957"/>
                    <a:pt x="39540" y="101957"/>
                    <a:pt x="46864" y="99865"/>
                  </a:cubicBezTo>
                  <a:cubicBezTo>
                    <a:pt x="118357" y="79986"/>
                    <a:pt x="189851" y="60107"/>
                    <a:pt x="261693" y="40228"/>
                  </a:cubicBezTo>
                  <a:cubicBezTo>
                    <a:pt x="305985" y="28022"/>
                    <a:pt x="349927" y="15118"/>
                    <a:pt x="394218" y="3610"/>
                  </a:cubicBezTo>
                  <a:cubicBezTo>
                    <a:pt x="400496" y="1866"/>
                    <a:pt x="406425" y="-575"/>
                    <a:pt x="413051" y="122"/>
                  </a:cubicBezTo>
                  <a:cubicBezTo>
                    <a:pt x="414795" y="471"/>
                    <a:pt x="416538" y="1517"/>
                    <a:pt x="417933" y="2563"/>
                  </a:cubicBezTo>
                  <a:cubicBezTo>
                    <a:pt x="417933" y="23488"/>
                    <a:pt x="411307" y="43367"/>
                    <a:pt x="409912" y="64292"/>
                  </a:cubicBezTo>
                  <a:cubicBezTo>
                    <a:pt x="403983" y="150782"/>
                    <a:pt x="450367" y="215998"/>
                    <a:pt x="542786" y="221230"/>
                  </a:cubicBezTo>
                  <a:cubicBezTo>
                    <a:pt x="563711" y="222276"/>
                    <a:pt x="584287" y="219486"/>
                    <a:pt x="604863" y="215301"/>
                  </a:cubicBezTo>
                  <a:cubicBezTo>
                    <a:pt x="612187" y="213906"/>
                    <a:pt x="619511" y="210767"/>
                    <a:pt x="626835" y="214952"/>
                  </a:cubicBezTo>
                  <a:cubicBezTo>
                    <a:pt x="631717" y="221578"/>
                    <a:pt x="629625" y="228205"/>
                    <a:pt x="627532" y="234831"/>
                  </a:cubicBezTo>
                  <a:cubicBezTo>
                    <a:pt x="595796" y="353057"/>
                    <a:pt x="562316" y="470934"/>
                    <a:pt x="529185" y="588812"/>
                  </a:cubicBezTo>
                  <a:cubicBezTo>
                    <a:pt x="528138" y="594741"/>
                    <a:pt x="527441" y="601367"/>
                    <a:pt x="522210" y="605552"/>
                  </a:cubicBezTo>
                  <a:close/>
                </a:path>
              </a:pathLst>
            </a:custGeom>
            <a:solidFill>
              <a:srgbClr val="FBECBE"/>
            </a:solidFill>
            <a:ln w="348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65E30E0-F3F3-34B4-78D7-644D7BE611FA}"/>
                </a:ext>
              </a:extLst>
            </p:cNvPr>
            <p:cNvSpPr/>
            <p:nvPr/>
          </p:nvSpPr>
          <p:spPr>
            <a:xfrm>
              <a:off x="1982703" y="2421821"/>
              <a:ext cx="870524" cy="872699"/>
            </a:xfrm>
            <a:custGeom>
              <a:avLst/>
              <a:gdLst>
                <a:gd name="connsiteX0" fmla="*/ 861063 w 870524"/>
                <a:gd name="connsiteY0" fmla="*/ 34 h 872699"/>
                <a:gd name="connsiteX1" fmla="*/ 867690 w 870524"/>
                <a:gd name="connsiteY1" fmla="*/ 15031 h 872699"/>
                <a:gd name="connsiteX2" fmla="*/ 830025 w 870524"/>
                <a:gd name="connsiteY2" fmla="*/ 151392 h 872699"/>
                <a:gd name="connsiteX3" fmla="*/ 783990 w 870524"/>
                <a:gd name="connsiteY3" fmla="*/ 319489 h 872699"/>
                <a:gd name="connsiteX4" fmla="*/ 763414 w 870524"/>
                <a:gd name="connsiteY4" fmla="*/ 387147 h 872699"/>
                <a:gd name="connsiteX5" fmla="*/ 751207 w 870524"/>
                <a:gd name="connsiteY5" fmla="*/ 395865 h 872699"/>
                <a:gd name="connsiteX6" fmla="*/ 548235 w 870524"/>
                <a:gd name="connsiteY6" fmla="*/ 523159 h 872699"/>
                <a:gd name="connsiteX7" fmla="*/ 418500 w 870524"/>
                <a:gd name="connsiteY7" fmla="*/ 696139 h 872699"/>
                <a:gd name="connsiteX8" fmla="*/ 390600 w 870524"/>
                <a:gd name="connsiteY8" fmla="*/ 763448 h 872699"/>
                <a:gd name="connsiteX9" fmla="*/ 347355 w 870524"/>
                <a:gd name="connsiteY9" fmla="*/ 780536 h 872699"/>
                <a:gd name="connsiteX10" fmla="*/ 100440 w 870524"/>
                <a:gd name="connsiteY10" fmla="*/ 848891 h 872699"/>
                <a:gd name="connsiteX11" fmla="*/ 21623 w 870524"/>
                <a:gd name="connsiteY11" fmla="*/ 870514 h 872699"/>
                <a:gd name="connsiteX12" fmla="*/ 0 w 870524"/>
                <a:gd name="connsiteY12" fmla="*/ 869119 h 872699"/>
                <a:gd name="connsiteX13" fmla="*/ 57544 w 870524"/>
                <a:gd name="connsiteY13" fmla="*/ 714971 h 872699"/>
                <a:gd name="connsiteX14" fmla="*/ 239242 w 870524"/>
                <a:gd name="connsiteY14" fmla="*/ 434925 h 872699"/>
                <a:gd name="connsiteX15" fmla="*/ 358166 w 870524"/>
                <a:gd name="connsiteY15" fmla="*/ 306237 h 872699"/>
                <a:gd name="connsiteX16" fmla="*/ 634027 w 870524"/>
                <a:gd name="connsiteY16" fmla="*/ 99428 h 872699"/>
                <a:gd name="connsiteX17" fmla="*/ 861063 w 870524"/>
                <a:gd name="connsiteY17" fmla="*/ 34 h 872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0524" h="872699">
                  <a:moveTo>
                    <a:pt x="861063" y="34"/>
                  </a:moveTo>
                  <a:cubicBezTo>
                    <a:pt x="876060" y="-663"/>
                    <a:pt x="869085" y="9451"/>
                    <a:pt x="867690" y="15031"/>
                  </a:cubicBezTo>
                  <a:cubicBezTo>
                    <a:pt x="855483" y="60717"/>
                    <a:pt x="842231" y="105705"/>
                    <a:pt x="830025" y="151392"/>
                  </a:cubicBezTo>
                  <a:cubicBezTo>
                    <a:pt x="814680" y="207540"/>
                    <a:pt x="799683" y="263340"/>
                    <a:pt x="783990" y="319489"/>
                  </a:cubicBezTo>
                  <a:cubicBezTo>
                    <a:pt x="777712" y="342158"/>
                    <a:pt x="770389" y="364478"/>
                    <a:pt x="763414" y="387147"/>
                  </a:cubicBezTo>
                  <a:cubicBezTo>
                    <a:pt x="761670" y="393424"/>
                    <a:pt x="756090" y="394122"/>
                    <a:pt x="751207" y="395865"/>
                  </a:cubicBezTo>
                  <a:cubicBezTo>
                    <a:pt x="673785" y="422719"/>
                    <a:pt x="606825" y="466313"/>
                    <a:pt x="548235" y="523159"/>
                  </a:cubicBezTo>
                  <a:cubicBezTo>
                    <a:pt x="495574" y="574077"/>
                    <a:pt x="450934" y="630225"/>
                    <a:pt x="418500" y="696139"/>
                  </a:cubicBezTo>
                  <a:cubicBezTo>
                    <a:pt x="407689" y="718110"/>
                    <a:pt x="401062" y="741476"/>
                    <a:pt x="390600" y="763448"/>
                  </a:cubicBezTo>
                  <a:cubicBezTo>
                    <a:pt x="378394" y="774956"/>
                    <a:pt x="362351" y="776351"/>
                    <a:pt x="347355" y="780536"/>
                  </a:cubicBezTo>
                  <a:cubicBezTo>
                    <a:pt x="265050" y="802856"/>
                    <a:pt x="182745" y="825874"/>
                    <a:pt x="100440" y="848891"/>
                  </a:cubicBezTo>
                  <a:cubicBezTo>
                    <a:pt x="74284" y="856215"/>
                    <a:pt x="47779" y="863190"/>
                    <a:pt x="21623" y="870514"/>
                  </a:cubicBezTo>
                  <a:cubicBezTo>
                    <a:pt x="14299" y="872606"/>
                    <a:pt x="6975" y="874699"/>
                    <a:pt x="0" y="869119"/>
                  </a:cubicBezTo>
                  <a:cubicBezTo>
                    <a:pt x="11857" y="815063"/>
                    <a:pt x="34177" y="764843"/>
                    <a:pt x="57544" y="714971"/>
                  </a:cubicBezTo>
                  <a:cubicBezTo>
                    <a:pt x="105323" y="613485"/>
                    <a:pt x="166702" y="520718"/>
                    <a:pt x="239242" y="434925"/>
                  </a:cubicBezTo>
                  <a:cubicBezTo>
                    <a:pt x="276907" y="390285"/>
                    <a:pt x="315619" y="346343"/>
                    <a:pt x="358166" y="306237"/>
                  </a:cubicBezTo>
                  <a:cubicBezTo>
                    <a:pt x="442912" y="227070"/>
                    <a:pt x="533587" y="156972"/>
                    <a:pt x="634027" y="99428"/>
                  </a:cubicBezTo>
                  <a:cubicBezTo>
                    <a:pt x="706219" y="58276"/>
                    <a:pt x="781549" y="24796"/>
                    <a:pt x="861063" y="34"/>
                  </a:cubicBezTo>
                  <a:close/>
                </a:path>
              </a:pathLst>
            </a:custGeom>
            <a:solidFill>
              <a:srgbClr val="FBECBE"/>
            </a:solidFill>
            <a:ln w="348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CF9FCAF-2FCE-193E-E8B4-908001CFCC97}"/>
                </a:ext>
              </a:extLst>
            </p:cNvPr>
            <p:cNvSpPr/>
            <p:nvPr/>
          </p:nvSpPr>
          <p:spPr>
            <a:xfrm>
              <a:off x="1982566" y="3182130"/>
              <a:ext cx="551204" cy="275861"/>
            </a:xfrm>
            <a:custGeom>
              <a:avLst/>
              <a:gdLst>
                <a:gd name="connsiteX0" fmla="*/ 137 w 551204"/>
                <a:gd name="connsiteY0" fmla="*/ 108461 h 275861"/>
                <a:gd name="connsiteX1" fmla="*/ 65353 w 551204"/>
                <a:gd name="connsiteY1" fmla="*/ 92419 h 275861"/>
                <a:gd name="connsiteX2" fmla="*/ 328311 w 551204"/>
                <a:gd name="connsiteY2" fmla="*/ 19181 h 275861"/>
                <a:gd name="connsiteX3" fmla="*/ 388993 w 551204"/>
                <a:gd name="connsiteY3" fmla="*/ 0 h 275861"/>
                <a:gd name="connsiteX4" fmla="*/ 396666 w 551204"/>
                <a:gd name="connsiteY4" fmla="*/ 5929 h 275861"/>
                <a:gd name="connsiteX5" fmla="*/ 538258 w 551204"/>
                <a:gd name="connsiteY5" fmla="*/ 147870 h 275861"/>
                <a:gd name="connsiteX6" fmla="*/ 551162 w 551204"/>
                <a:gd name="connsiteY6" fmla="*/ 167400 h 275861"/>
                <a:gd name="connsiteX7" fmla="*/ 256119 w 551204"/>
                <a:gd name="connsiteY7" fmla="*/ 249705 h 275861"/>
                <a:gd name="connsiteX8" fmla="*/ 163003 w 551204"/>
                <a:gd name="connsiteY8" fmla="*/ 275861 h 275861"/>
                <a:gd name="connsiteX9" fmla="*/ 3624 w 551204"/>
                <a:gd name="connsiteY9" fmla="*/ 117877 h 275861"/>
                <a:gd name="connsiteX10" fmla="*/ 137 w 551204"/>
                <a:gd name="connsiteY10" fmla="*/ 108461 h 275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1204" h="275861">
                  <a:moveTo>
                    <a:pt x="137" y="108461"/>
                  </a:moveTo>
                  <a:cubicBezTo>
                    <a:pt x="23154" y="107764"/>
                    <a:pt x="43731" y="98347"/>
                    <a:pt x="65353" y="92419"/>
                  </a:cubicBezTo>
                  <a:cubicBezTo>
                    <a:pt x="153238" y="68355"/>
                    <a:pt x="240774" y="43245"/>
                    <a:pt x="328311" y="19181"/>
                  </a:cubicBezTo>
                  <a:cubicBezTo>
                    <a:pt x="348887" y="13601"/>
                    <a:pt x="370160" y="10811"/>
                    <a:pt x="388993" y="0"/>
                  </a:cubicBezTo>
                  <a:cubicBezTo>
                    <a:pt x="392480" y="697"/>
                    <a:pt x="394224" y="3487"/>
                    <a:pt x="396666" y="5929"/>
                  </a:cubicBezTo>
                  <a:cubicBezTo>
                    <a:pt x="443398" y="53707"/>
                    <a:pt x="491177" y="100440"/>
                    <a:pt x="538258" y="147870"/>
                  </a:cubicBezTo>
                  <a:cubicBezTo>
                    <a:pt x="543838" y="153450"/>
                    <a:pt x="551859" y="157635"/>
                    <a:pt x="551162" y="167400"/>
                  </a:cubicBezTo>
                  <a:cubicBezTo>
                    <a:pt x="452814" y="194951"/>
                    <a:pt x="354816" y="222851"/>
                    <a:pt x="256119" y="249705"/>
                  </a:cubicBezTo>
                  <a:cubicBezTo>
                    <a:pt x="225081" y="258075"/>
                    <a:pt x="193693" y="266445"/>
                    <a:pt x="163003" y="275861"/>
                  </a:cubicBezTo>
                  <a:cubicBezTo>
                    <a:pt x="109993" y="223200"/>
                    <a:pt x="56983" y="170539"/>
                    <a:pt x="3624" y="117877"/>
                  </a:cubicBezTo>
                  <a:cubicBezTo>
                    <a:pt x="1532" y="115087"/>
                    <a:pt x="-561" y="112297"/>
                    <a:pt x="137" y="108461"/>
                  </a:cubicBezTo>
                  <a:close/>
                </a:path>
              </a:pathLst>
            </a:custGeom>
            <a:solidFill>
              <a:srgbClr val="FAD695"/>
            </a:solidFill>
            <a:ln w="348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77E328B-6ACF-6673-398A-29530107410F}"/>
                </a:ext>
              </a:extLst>
            </p:cNvPr>
            <p:cNvSpPr/>
            <p:nvPr/>
          </p:nvSpPr>
          <p:spPr>
            <a:xfrm>
              <a:off x="3553078" y="2756306"/>
              <a:ext cx="1712459" cy="2038417"/>
            </a:xfrm>
            <a:custGeom>
              <a:avLst/>
              <a:gdLst>
                <a:gd name="connsiteX0" fmla="*/ 5277 w 1712459"/>
                <a:gd name="connsiteY0" fmla="*/ 0 h 2038417"/>
                <a:gd name="connsiteX1" fmla="*/ 105717 w 1712459"/>
                <a:gd name="connsiteY1" fmla="*/ 101486 h 2038417"/>
                <a:gd name="connsiteX2" fmla="*/ 1587904 w 1712459"/>
                <a:gd name="connsiteY2" fmla="*/ 1582278 h 2038417"/>
                <a:gd name="connsiteX3" fmla="*/ 1692180 w 1712459"/>
                <a:gd name="connsiteY3" fmla="*/ 1745842 h 2038417"/>
                <a:gd name="connsiteX4" fmla="*/ 1706827 w 1712459"/>
                <a:gd name="connsiteY4" fmla="*/ 1831285 h 2038417"/>
                <a:gd name="connsiteX5" fmla="*/ 1708920 w 1712459"/>
                <a:gd name="connsiteY5" fmla="*/ 1920216 h 2038417"/>
                <a:gd name="connsiteX6" fmla="*/ 1685205 w 1712459"/>
                <a:gd name="connsiteY6" fmla="*/ 2035304 h 2038417"/>
                <a:gd name="connsiteX7" fmla="*/ 1668465 w 1712459"/>
                <a:gd name="connsiteY7" fmla="*/ 2033212 h 2038417"/>
                <a:gd name="connsiteX8" fmla="*/ 1652074 w 1712459"/>
                <a:gd name="connsiteY8" fmla="*/ 2017518 h 2038417"/>
                <a:gd name="connsiteX9" fmla="*/ 179303 w 1712459"/>
                <a:gd name="connsiteY9" fmla="*/ 544747 h 2038417"/>
                <a:gd name="connsiteX10" fmla="*/ 165702 w 1712459"/>
                <a:gd name="connsiteY10" fmla="*/ 531146 h 2038417"/>
                <a:gd name="connsiteX11" fmla="*/ 162214 w 1712459"/>
                <a:gd name="connsiteY11" fmla="*/ 527658 h 2038417"/>
                <a:gd name="connsiteX12" fmla="*/ 47127 w 1712459"/>
                <a:gd name="connsiteY12" fmla="*/ 412222 h 2038417"/>
                <a:gd name="connsiteX13" fmla="*/ 34572 w 1712459"/>
                <a:gd name="connsiteY13" fmla="*/ 390600 h 2038417"/>
                <a:gd name="connsiteX14" fmla="*/ 54799 w 1712459"/>
                <a:gd name="connsiteY14" fmla="*/ 283185 h 2038417"/>
                <a:gd name="connsiteX15" fmla="*/ 5277 w 1712459"/>
                <a:gd name="connsiteY15" fmla="*/ 17089 h 2038417"/>
                <a:gd name="connsiteX16" fmla="*/ 5277 w 1712459"/>
                <a:gd name="connsiteY16" fmla="*/ 0 h 203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2459" h="2038417">
                  <a:moveTo>
                    <a:pt x="5277" y="0"/>
                  </a:moveTo>
                  <a:cubicBezTo>
                    <a:pt x="38757" y="33829"/>
                    <a:pt x="72237" y="68006"/>
                    <a:pt x="105717" y="101486"/>
                  </a:cubicBezTo>
                  <a:cubicBezTo>
                    <a:pt x="599547" y="595316"/>
                    <a:pt x="1093028" y="1089146"/>
                    <a:pt x="1587904" y="1582278"/>
                  </a:cubicBezTo>
                  <a:cubicBezTo>
                    <a:pt x="1635683" y="1629708"/>
                    <a:pt x="1674045" y="1680625"/>
                    <a:pt x="1692180" y="1745842"/>
                  </a:cubicBezTo>
                  <a:cubicBezTo>
                    <a:pt x="1699852" y="1773742"/>
                    <a:pt x="1703340" y="1802688"/>
                    <a:pt x="1706827" y="1831285"/>
                  </a:cubicBezTo>
                  <a:cubicBezTo>
                    <a:pt x="1715546" y="1860580"/>
                    <a:pt x="1712408" y="1890573"/>
                    <a:pt x="1708920" y="1920216"/>
                  </a:cubicBezTo>
                  <a:cubicBezTo>
                    <a:pt x="1704038" y="1959277"/>
                    <a:pt x="1700201" y="1998337"/>
                    <a:pt x="1685205" y="2035304"/>
                  </a:cubicBezTo>
                  <a:cubicBezTo>
                    <a:pt x="1678927" y="2041581"/>
                    <a:pt x="1673696" y="2037048"/>
                    <a:pt x="1668465" y="2033212"/>
                  </a:cubicBezTo>
                  <a:cubicBezTo>
                    <a:pt x="1662536" y="2028329"/>
                    <a:pt x="1657654" y="2022749"/>
                    <a:pt x="1652074" y="2017518"/>
                  </a:cubicBezTo>
                  <a:cubicBezTo>
                    <a:pt x="1161034" y="1526478"/>
                    <a:pt x="670343" y="1035787"/>
                    <a:pt x="179303" y="544747"/>
                  </a:cubicBezTo>
                  <a:cubicBezTo>
                    <a:pt x="174769" y="540213"/>
                    <a:pt x="170235" y="535680"/>
                    <a:pt x="165702" y="531146"/>
                  </a:cubicBezTo>
                  <a:cubicBezTo>
                    <a:pt x="164307" y="530100"/>
                    <a:pt x="163260" y="528705"/>
                    <a:pt x="162214" y="527658"/>
                  </a:cubicBezTo>
                  <a:cubicBezTo>
                    <a:pt x="124201" y="488947"/>
                    <a:pt x="85141" y="450933"/>
                    <a:pt x="47127" y="412222"/>
                  </a:cubicBezTo>
                  <a:cubicBezTo>
                    <a:pt x="41198" y="406294"/>
                    <a:pt x="33874" y="400714"/>
                    <a:pt x="34572" y="390600"/>
                  </a:cubicBezTo>
                  <a:cubicBezTo>
                    <a:pt x="42244" y="355027"/>
                    <a:pt x="50963" y="319455"/>
                    <a:pt x="54799" y="283185"/>
                  </a:cubicBezTo>
                  <a:cubicBezTo>
                    <a:pt x="64216" y="189720"/>
                    <a:pt x="56194" y="99394"/>
                    <a:pt x="5277" y="17089"/>
                  </a:cubicBezTo>
                  <a:cubicBezTo>
                    <a:pt x="2138" y="11857"/>
                    <a:pt x="-4837" y="5580"/>
                    <a:pt x="5277" y="0"/>
                  </a:cubicBezTo>
                  <a:close/>
                </a:path>
              </a:pathLst>
            </a:custGeom>
            <a:solidFill>
              <a:schemeClr val="accent2"/>
            </a:solidFill>
            <a:ln w="3485"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35454908-FB7C-2EE0-6756-0743646739E3}"/>
                </a:ext>
              </a:extLst>
            </p:cNvPr>
            <p:cNvSpPr/>
            <p:nvPr/>
          </p:nvSpPr>
          <p:spPr>
            <a:xfrm>
              <a:off x="2990241" y="2631473"/>
              <a:ext cx="625584" cy="630625"/>
            </a:xfrm>
            <a:custGeom>
              <a:avLst/>
              <a:gdLst>
                <a:gd name="connsiteX0" fmla="*/ 568113 w 625584"/>
                <a:gd name="connsiteY0" fmla="*/ 124834 h 630625"/>
                <a:gd name="connsiteX1" fmla="*/ 568811 w 625584"/>
                <a:gd name="connsiteY1" fmla="*/ 134598 h 630625"/>
                <a:gd name="connsiteX2" fmla="*/ 624960 w 625584"/>
                <a:gd name="connsiteY2" fmla="*/ 368958 h 630625"/>
                <a:gd name="connsiteX3" fmla="*/ 599501 w 625584"/>
                <a:gd name="connsiteY3" fmla="*/ 519270 h 630625"/>
                <a:gd name="connsiteX4" fmla="*/ 576135 w 625584"/>
                <a:gd name="connsiteY4" fmla="*/ 532173 h 630625"/>
                <a:gd name="connsiteX5" fmla="*/ 232965 w 625584"/>
                <a:gd name="connsiteY5" fmla="*/ 627382 h 630625"/>
                <a:gd name="connsiteX6" fmla="*/ 209599 w 625584"/>
                <a:gd name="connsiteY6" fmla="*/ 627731 h 630625"/>
                <a:gd name="connsiteX7" fmla="*/ 210296 w 625584"/>
                <a:gd name="connsiteY7" fmla="*/ 605760 h 630625"/>
                <a:gd name="connsiteX8" fmla="*/ 206460 w 625584"/>
                <a:gd name="connsiteY8" fmla="*/ 495903 h 630625"/>
                <a:gd name="connsiteX9" fmla="*/ 99045 w 625584"/>
                <a:gd name="connsiteY9" fmla="*/ 412203 h 630625"/>
                <a:gd name="connsiteX10" fmla="*/ 19879 w 625584"/>
                <a:gd name="connsiteY10" fmla="*/ 416040 h 630625"/>
                <a:gd name="connsiteX11" fmla="*/ 0 w 625584"/>
                <a:gd name="connsiteY11" fmla="*/ 414296 h 630625"/>
                <a:gd name="connsiteX12" fmla="*/ 23017 w 625584"/>
                <a:gd name="connsiteY12" fmla="*/ 322226 h 630625"/>
                <a:gd name="connsiteX13" fmla="*/ 97999 w 625584"/>
                <a:gd name="connsiteY13" fmla="*/ 52642 h 630625"/>
                <a:gd name="connsiteX14" fmla="*/ 111600 w 625584"/>
                <a:gd name="connsiteY14" fmla="*/ 23347 h 630625"/>
                <a:gd name="connsiteX15" fmla="*/ 208204 w 625584"/>
                <a:gd name="connsiteY15" fmla="*/ 5212 h 630625"/>
                <a:gd name="connsiteX16" fmla="*/ 408386 w 625584"/>
                <a:gd name="connsiteY16" fmla="*/ 18116 h 630625"/>
                <a:gd name="connsiteX17" fmla="*/ 568113 w 625584"/>
                <a:gd name="connsiteY17" fmla="*/ 124834 h 63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25584" h="630625">
                  <a:moveTo>
                    <a:pt x="568113" y="124834"/>
                  </a:moveTo>
                  <a:cubicBezTo>
                    <a:pt x="561836" y="128670"/>
                    <a:pt x="567067" y="131809"/>
                    <a:pt x="568811" y="134598"/>
                  </a:cubicBezTo>
                  <a:cubicBezTo>
                    <a:pt x="615544" y="206092"/>
                    <a:pt x="628796" y="285258"/>
                    <a:pt x="624960" y="368958"/>
                  </a:cubicBezTo>
                  <a:cubicBezTo>
                    <a:pt x="622519" y="420225"/>
                    <a:pt x="614846" y="470445"/>
                    <a:pt x="599501" y="519270"/>
                  </a:cubicBezTo>
                  <a:cubicBezTo>
                    <a:pt x="594619" y="529035"/>
                    <a:pt x="584853" y="530081"/>
                    <a:pt x="576135" y="532173"/>
                  </a:cubicBezTo>
                  <a:cubicBezTo>
                    <a:pt x="461745" y="563561"/>
                    <a:pt x="347006" y="595297"/>
                    <a:pt x="232965" y="627382"/>
                  </a:cubicBezTo>
                  <a:cubicBezTo>
                    <a:pt x="225292" y="629475"/>
                    <a:pt x="217620" y="633311"/>
                    <a:pt x="209599" y="627731"/>
                  </a:cubicBezTo>
                  <a:cubicBezTo>
                    <a:pt x="205414" y="620407"/>
                    <a:pt x="208901" y="613083"/>
                    <a:pt x="210296" y="605760"/>
                  </a:cubicBezTo>
                  <a:cubicBezTo>
                    <a:pt x="216574" y="568792"/>
                    <a:pt x="219015" y="532173"/>
                    <a:pt x="206460" y="495903"/>
                  </a:cubicBezTo>
                  <a:cubicBezTo>
                    <a:pt x="188674" y="444637"/>
                    <a:pt x="150660" y="419876"/>
                    <a:pt x="99045" y="412203"/>
                  </a:cubicBezTo>
                  <a:cubicBezTo>
                    <a:pt x="72540" y="408367"/>
                    <a:pt x="46035" y="411157"/>
                    <a:pt x="19879" y="416040"/>
                  </a:cubicBezTo>
                  <a:cubicBezTo>
                    <a:pt x="13252" y="417435"/>
                    <a:pt x="6277" y="419876"/>
                    <a:pt x="0" y="414296"/>
                  </a:cubicBezTo>
                  <a:cubicBezTo>
                    <a:pt x="4185" y="382908"/>
                    <a:pt x="14647" y="352916"/>
                    <a:pt x="23017" y="322226"/>
                  </a:cubicBezTo>
                  <a:cubicBezTo>
                    <a:pt x="47779" y="232248"/>
                    <a:pt x="72540" y="142271"/>
                    <a:pt x="97999" y="52642"/>
                  </a:cubicBezTo>
                  <a:cubicBezTo>
                    <a:pt x="100789" y="42529"/>
                    <a:pt x="102184" y="31020"/>
                    <a:pt x="111600" y="23347"/>
                  </a:cubicBezTo>
                  <a:cubicBezTo>
                    <a:pt x="143685" y="17070"/>
                    <a:pt x="175770" y="9746"/>
                    <a:pt x="208204" y="5212"/>
                  </a:cubicBezTo>
                  <a:cubicBezTo>
                    <a:pt x="275861" y="-4204"/>
                    <a:pt x="342472" y="-1414"/>
                    <a:pt x="408386" y="18116"/>
                  </a:cubicBezTo>
                  <a:cubicBezTo>
                    <a:pt x="472556" y="37646"/>
                    <a:pt x="523474" y="76357"/>
                    <a:pt x="568113" y="124834"/>
                  </a:cubicBezTo>
                  <a:close/>
                </a:path>
              </a:pathLst>
            </a:custGeom>
            <a:solidFill>
              <a:srgbClr val="FBECBE"/>
            </a:solidFill>
            <a:ln w="348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7237EB22-04C2-673A-0A1D-3F6C765BD9DE}"/>
                </a:ext>
              </a:extLst>
            </p:cNvPr>
            <p:cNvSpPr/>
            <p:nvPr/>
          </p:nvSpPr>
          <p:spPr>
            <a:xfrm>
              <a:off x="4898742" y="4587591"/>
              <a:ext cx="552975" cy="1120012"/>
            </a:xfrm>
            <a:custGeom>
              <a:avLst/>
              <a:gdLst>
                <a:gd name="connsiteX0" fmla="*/ 334309 w 552975"/>
                <a:gd name="connsiteY0" fmla="*/ 206809 h 1120012"/>
                <a:gd name="connsiteX1" fmla="*/ 360814 w 552975"/>
                <a:gd name="connsiteY1" fmla="*/ 0 h 1120012"/>
                <a:gd name="connsiteX2" fmla="*/ 378252 w 552975"/>
                <a:gd name="connsiteY2" fmla="*/ 71494 h 1120012"/>
                <a:gd name="connsiteX3" fmla="*/ 433354 w 552975"/>
                <a:gd name="connsiteY3" fmla="*/ 339334 h 1120012"/>
                <a:gd name="connsiteX4" fmla="*/ 511823 w 552975"/>
                <a:gd name="connsiteY4" fmla="*/ 729585 h 1120012"/>
                <a:gd name="connsiteX5" fmla="*/ 552975 w 552975"/>
                <a:gd name="connsiteY5" fmla="*/ 924187 h 1120012"/>
                <a:gd name="connsiteX6" fmla="*/ 536584 w 552975"/>
                <a:gd name="connsiteY6" fmla="*/ 937788 h 1120012"/>
                <a:gd name="connsiteX7" fmla="*/ 380344 w 552975"/>
                <a:gd name="connsiteY7" fmla="*/ 1112861 h 1120012"/>
                <a:gd name="connsiteX8" fmla="*/ 372323 w 552975"/>
                <a:gd name="connsiteY8" fmla="*/ 1119487 h 1120012"/>
                <a:gd name="connsiteX9" fmla="*/ 356629 w 552975"/>
                <a:gd name="connsiteY9" fmla="*/ 1111117 h 1120012"/>
                <a:gd name="connsiteX10" fmla="*/ 9972 w 552975"/>
                <a:gd name="connsiteY10" fmla="*/ 764460 h 1120012"/>
                <a:gd name="connsiteX11" fmla="*/ 207 w 552975"/>
                <a:gd name="connsiteY11" fmla="*/ 745278 h 1120012"/>
                <a:gd name="connsiteX12" fmla="*/ 19737 w 552975"/>
                <a:gd name="connsiteY12" fmla="*/ 721215 h 1120012"/>
                <a:gd name="connsiteX13" fmla="*/ 300829 w 552975"/>
                <a:gd name="connsiteY13" fmla="*/ 297484 h 1120012"/>
                <a:gd name="connsiteX14" fmla="*/ 326986 w 552975"/>
                <a:gd name="connsiteY14" fmla="*/ 221805 h 1120012"/>
                <a:gd name="connsiteX15" fmla="*/ 334309 w 552975"/>
                <a:gd name="connsiteY15" fmla="*/ 206809 h 112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2975" h="1120012">
                  <a:moveTo>
                    <a:pt x="334309" y="206809"/>
                  </a:moveTo>
                  <a:cubicBezTo>
                    <a:pt x="355234" y="139500"/>
                    <a:pt x="363256" y="70448"/>
                    <a:pt x="360814" y="0"/>
                  </a:cubicBezTo>
                  <a:cubicBezTo>
                    <a:pt x="372672" y="22320"/>
                    <a:pt x="373020" y="47430"/>
                    <a:pt x="378252" y="71494"/>
                  </a:cubicBezTo>
                  <a:cubicBezTo>
                    <a:pt x="397433" y="160774"/>
                    <a:pt x="415219" y="250054"/>
                    <a:pt x="433354" y="339334"/>
                  </a:cubicBezTo>
                  <a:cubicBezTo>
                    <a:pt x="459511" y="469417"/>
                    <a:pt x="485318" y="599501"/>
                    <a:pt x="511823" y="729585"/>
                  </a:cubicBezTo>
                  <a:cubicBezTo>
                    <a:pt x="525075" y="794452"/>
                    <a:pt x="539374" y="859320"/>
                    <a:pt x="552975" y="924187"/>
                  </a:cubicBezTo>
                  <a:cubicBezTo>
                    <a:pt x="543559" y="924187"/>
                    <a:pt x="540769" y="932208"/>
                    <a:pt x="536584" y="937788"/>
                  </a:cubicBezTo>
                  <a:cubicBezTo>
                    <a:pt x="487411" y="998820"/>
                    <a:pt x="435447" y="1057410"/>
                    <a:pt x="380344" y="1112861"/>
                  </a:cubicBezTo>
                  <a:cubicBezTo>
                    <a:pt x="377903" y="1115302"/>
                    <a:pt x="375113" y="1117046"/>
                    <a:pt x="372323" y="1119487"/>
                  </a:cubicBezTo>
                  <a:cubicBezTo>
                    <a:pt x="364302" y="1121928"/>
                    <a:pt x="360814" y="1115302"/>
                    <a:pt x="356629" y="1111117"/>
                  </a:cubicBezTo>
                  <a:cubicBezTo>
                    <a:pt x="240844" y="995681"/>
                    <a:pt x="125408" y="880245"/>
                    <a:pt x="9972" y="764460"/>
                  </a:cubicBezTo>
                  <a:cubicBezTo>
                    <a:pt x="4741" y="759228"/>
                    <a:pt x="-1188" y="753997"/>
                    <a:pt x="207" y="745278"/>
                  </a:cubicBezTo>
                  <a:cubicBezTo>
                    <a:pt x="3694" y="734816"/>
                    <a:pt x="12762" y="728887"/>
                    <a:pt x="19737" y="721215"/>
                  </a:cubicBezTo>
                  <a:cubicBezTo>
                    <a:pt x="139009" y="597060"/>
                    <a:pt x="234916" y="457211"/>
                    <a:pt x="300829" y="297484"/>
                  </a:cubicBezTo>
                  <a:cubicBezTo>
                    <a:pt x="310943" y="272722"/>
                    <a:pt x="317918" y="246915"/>
                    <a:pt x="326986" y="221805"/>
                  </a:cubicBezTo>
                  <a:cubicBezTo>
                    <a:pt x="328729" y="216574"/>
                    <a:pt x="329078" y="210296"/>
                    <a:pt x="334309" y="206809"/>
                  </a:cubicBezTo>
                  <a:close/>
                </a:path>
              </a:pathLst>
            </a:custGeom>
            <a:solidFill>
              <a:srgbClr val="FBECBE"/>
            </a:solidFill>
            <a:ln w="348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FBD207E-856E-F1B3-2E87-3EE7497F0664}"/>
                </a:ext>
              </a:extLst>
            </p:cNvPr>
            <p:cNvSpPr/>
            <p:nvPr/>
          </p:nvSpPr>
          <p:spPr>
            <a:xfrm>
              <a:off x="4110426" y="5332882"/>
              <a:ext cx="1160291" cy="552407"/>
            </a:xfrm>
            <a:custGeom>
              <a:avLst/>
              <a:gdLst>
                <a:gd name="connsiteX0" fmla="*/ 790616 w 1160291"/>
                <a:gd name="connsiteY0" fmla="*/ 1732 h 552407"/>
                <a:gd name="connsiteX1" fmla="*/ 798986 w 1160291"/>
                <a:gd name="connsiteY1" fmla="*/ 14287 h 552407"/>
                <a:gd name="connsiteX2" fmla="*/ 1153665 w 1160291"/>
                <a:gd name="connsiteY2" fmla="*/ 368965 h 552407"/>
                <a:gd name="connsiteX3" fmla="*/ 1160291 w 1160291"/>
                <a:gd name="connsiteY3" fmla="*/ 374197 h 552407"/>
                <a:gd name="connsiteX4" fmla="*/ 1159593 w 1160291"/>
                <a:gd name="connsiteY4" fmla="*/ 376987 h 552407"/>
                <a:gd name="connsiteX5" fmla="*/ 1126811 w 1160291"/>
                <a:gd name="connsiteY5" fmla="*/ 414303 h 552407"/>
                <a:gd name="connsiteX6" fmla="*/ 977197 w 1160291"/>
                <a:gd name="connsiteY6" fmla="*/ 543689 h 552407"/>
                <a:gd name="connsiteX7" fmla="*/ 960457 w 1160291"/>
                <a:gd name="connsiteY7" fmla="*/ 552408 h 552407"/>
                <a:gd name="connsiteX8" fmla="*/ 773527 w 1160291"/>
                <a:gd name="connsiteY8" fmla="*/ 515440 h 552407"/>
                <a:gd name="connsiteX9" fmla="*/ 420244 w 1160291"/>
                <a:gd name="connsiteY9" fmla="*/ 443947 h 552407"/>
                <a:gd name="connsiteX10" fmla="*/ 192859 w 1160291"/>
                <a:gd name="connsiteY10" fmla="*/ 397912 h 552407"/>
                <a:gd name="connsiteX11" fmla="*/ 5929 w 1160291"/>
                <a:gd name="connsiteY11" fmla="*/ 360247 h 552407"/>
                <a:gd name="connsiteX12" fmla="*/ 0 w 1160291"/>
                <a:gd name="connsiteY12" fmla="*/ 357805 h 552407"/>
                <a:gd name="connsiteX13" fmla="*/ 16740 w 1160291"/>
                <a:gd name="connsiteY13" fmla="*/ 353969 h 552407"/>
                <a:gd name="connsiteX14" fmla="*/ 240289 w 1160291"/>
                <a:gd name="connsiteY14" fmla="*/ 331998 h 552407"/>
                <a:gd name="connsiteX15" fmla="*/ 356074 w 1160291"/>
                <a:gd name="connsiteY15" fmla="*/ 295379 h 552407"/>
                <a:gd name="connsiteX16" fmla="*/ 656696 w 1160291"/>
                <a:gd name="connsiteY16" fmla="*/ 114378 h 552407"/>
                <a:gd name="connsiteX17" fmla="*/ 762716 w 1160291"/>
                <a:gd name="connsiteY17" fmla="*/ 21262 h 552407"/>
                <a:gd name="connsiteX18" fmla="*/ 785734 w 1160291"/>
                <a:gd name="connsiteY18" fmla="*/ 337 h 552407"/>
                <a:gd name="connsiteX19" fmla="*/ 790616 w 1160291"/>
                <a:gd name="connsiteY19" fmla="*/ 1732 h 55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0291" h="552407">
                  <a:moveTo>
                    <a:pt x="790616" y="1732"/>
                  </a:moveTo>
                  <a:cubicBezTo>
                    <a:pt x="790965" y="7661"/>
                    <a:pt x="795498" y="10799"/>
                    <a:pt x="798986" y="14287"/>
                  </a:cubicBezTo>
                  <a:cubicBezTo>
                    <a:pt x="917212" y="132513"/>
                    <a:pt x="1035439" y="250739"/>
                    <a:pt x="1153665" y="368965"/>
                  </a:cubicBezTo>
                  <a:cubicBezTo>
                    <a:pt x="1155757" y="371058"/>
                    <a:pt x="1158198" y="372453"/>
                    <a:pt x="1160291" y="374197"/>
                  </a:cubicBezTo>
                  <a:cubicBezTo>
                    <a:pt x="1159942" y="375243"/>
                    <a:pt x="1159942" y="376289"/>
                    <a:pt x="1159593" y="376987"/>
                  </a:cubicBezTo>
                  <a:cubicBezTo>
                    <a:pt x="1153665" y="393727"/>
                    <a:pt x="1139017" y="403143"/>
                    <a:pt x="1126811" y="414303"/>
                  </a:cubicBezTo>
                  <a:cubicBezTo>
                    <a:pt x="1077986" y="458594"/>
                    <a:pt x="1029510" y="503234"/>
                    <a:pt x="977197" y="543689"/>
                  </a:cubicBezTo>
                  <a:cubicBezTo>
                    <a:pt x="971966" y="547525"/>
                    <a:pt x="967432" y="552059"/>
                    <a:pt x="960457" y="552408"/>
                  </a:cubicBezTo>
                  <a:cubicBezTo>
                    <a:pt x="898031" y="540201"/>
                    <a:pt x="835605" y="527995"/>
                    <a:pt x="773527" y="515440"/>
                  </a:cubicBezTo>
                  <a:cubicBezTo>
                    <a:pt x="655650" y="491725"/>
                    <a:pt x="538121" y="467662"/>
                    <a:pt x="420244" y="443947"/>
                  </a:cubicBezTo>
                  <a:cubicBezTo>
                    <a:pt x="344565" y="428602"/>
                    <a:pt x="268537" y="413257"/>
                    <a:pt x="192859" y="397912"/>
                  </a:cubicBezTo>
                  <a:cubicBezTo>
                    <a:pt x="130433" y="385357"/>
                    <a:pt x="68355" y="372802"/>
                    <a:pt x="5929" y="360247"/>
                  </a:cubicBezTo>
                  <a:cubicBezTo>
                    <a:pt x="3836" y="359898"/>
                    <a:pt x="1744" y="358503"/>
                    <a:pt x="0" y="357805"/>
                  </a:cubicBezTo>
                  <a:cubicBezTo>
                    <a:pt x="5231" y="355713"/>
                    <a:pt x="10462" y="353272"/>
                    <a:pt x="16740" y="353969"/>
                  </a:cubicBezTo>
                  <a:cubicBezTo>
                    <a:pt x="92768" y="363385"/>
                    <a:pt x="166703" y="350133"/>
                    <a:pt x="240289" y="331998"/>
                  </a:cubicBezTo>
                  <a:cubicBezTo>
                    <a:pt x="281093" y="326767"/>
                    <a:pt x="318757" y="311073"/>
                    <a:pt x="356074" y="295379"/>
                  </a:cubicBezTo>
                  <a:cubicBezTo>
                    <a:pt x="464884" y="249344"/>
                    <a:pt x="564626" y="187964"/>
                    <a:pt x="656696" y="114378"/>
                  </a:cubicBezTo>
                  <a:cubicBezTo>
                    <a:pt x="693315" y="85083"/>
                    <a:pt x="729236" y="54742"/>
                    <a:pt x="762716" y="21262"/>
                  </a:cubicBezTo>
                  <a:cubicBezTo>
                    <a:pt x="770040" y="13938"/>
                    <a:pt x="776666" y="5568"/>
                    <a:pt x="785734" y="337"/>
                  </a:cubicBezTo>
                  <a:cubicBezTo>
                    <a:pt x="787826" y="-361"/>
                    <a:pt x="789570" y="-12"/>
                    <a:pt x="790616" y="1732"/>
                  </a:cubicBezTo>
                  <a:close/>
                </a:path>
              </a:pathLst>
            </a:custGeom>
            <a:solidFill>
              <a:srgbClr val="F9CD7E"/>
            </a:solidFill>
            <a:ln w="348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D35F530B-C96C-1783-DFF1-913297F639E7}"/>
                </a:ext>
              </a:extLst>
            </p:cNvPr>
            <p:cNvSpPr/>
            <p:nvPr/>
          </p:nvSpPr>
          <p:spPr>
            <a:xfrm>
              <a:off x="5071580" y="5709868"/>
              <a:ext cx="468216" cy="269234"/>
            </a:xfrm>
            <a:custGeom>
              <a:avLst/>
              <a:gdLst>
                <a:gd name="connsiteX0" fmla="*/ 0 w 468216"/>
                <a:gd name="connsiteY0" fmla="*/ 175421 h 269234"/>
                <a:gd name="connsiteX1" fmla="*/ 198787 w 468216"/>
                <a:gd name="connsiteY1" fmla="*/ 0 h 269234"/>
                <a:gd name="connsiteX2" fmla="*/ 272374 w 468216"/>
                <a:gd name="connsiteY2" fmla="*/ 70796 h 269234"/>
                <a:gd name="connsiteX3" fmla="*/ 313875 w 468216"/>
                <a:gd name="connsiteY3" fmla="*/ 110205 h 269234"/>
                <a:gd name="connsiteX4" fmla="*/ 445703 w 468216"/>
                <a:gd name="connsiteY4" fmla="*/ 241684 h 269234"/>
                <a:gd name="connsiteX5" fmla="*/ 467674 w 468216"/>
                <a:gd name="connsiteY5" fmla="*/ 266096 h 269234"/>
                <a:gd name="connsiteX6" fmla="*/ 463837 w 468216"/>
                <a:gd name="connsiteY6" fmla="*/ 269235 h 269234"/>
                <a:gd name="connsiteX7" fmla="*/ 302018 w 468216"/>
                <a:gd name="connsiteY7" fmla="*/ 237499 h 269234"/>
                <a:gd name="connsiteX8" fmla="*/ 4185 w 468216"/>
                <a:gd name="connsiteY8" fmla="*/ 177514 h 269234"/>
                <a:gd name="connsiteX9" fmla="*/ 0 w 468216"/>
                <a:gd name="connsiteY9" fmla="*/ 175421 h 26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8216" h="269234">
                  <a:moveTo>
                    <a:pt x="0" y="175421"/>
                  </a:moveTo>
                  <a:cubicBezTo>
                    <a:pt x="69053" y="119970"/>
                    <a:pt x="135315" y="61729"/>
                    <a:pt x="198787" y="0"/>
                  </a:cubicBezTo>
                  <a:cubicBezTo>
                    <a:pt x="225990" y="20925"/>
                    <a:pt x="250403" y="44640"/>
                    <a:pt x="272374" y="70796"/>
                  </a:cubicBezTo>
                  <a:cubicBezTo>
                    <a:pt x="284580" y="85095"/>
                    <a:pt x="300971" y="96255"/>
                    <a:pt x="313875" y="110205"/>
                  </a:cubicBezTo>
                  <a:cubicBezTo>
                    <a:pt x="356423" y="155543"/>
                    <a:pt x="401760" y="197741"/>
                    <a:pt x="445703" y="241684"/>
                  </a:cubicBezTo>
                  <a:cubicBezTo>
                    <a:pt x="453375" y="249356"/>
                    <a:pt x="461048" y="257377"/>
                    <a:pt x="467674" y="266096"/>
                  </a:cubicBezTo>
                  <a:cubicBezTo>
                    <a:pt x="469766" y="268886"/>
                    <a:pt x="465232" y="268189"/>
                    <a:pt x="463837" y="269235"/>
                  </a:cubicBezTo>
                  <a:cubicBezTo>
                    <a:pt x="409781" y="258772"/>
                    <a:pt x="356074" y="248310"/>
                    <a:pt x="302018" y="237499"/>
                  </a:cubicBezTo>
                  <a:cubicBezTo>
                    <a:pt x="202624" y="217620"/>
                    <a:pt x="103579" y="197393"/>
                    <a:pt x="4185" y="177514"/>
                  </a:cubicBezTo>
                  <a:cubicBezTo>
                    <a:pt x="2790" y="177514"/>
                    <a:pt x="1395" y="176119"/>
                    <a:pt x="0" y="175421"/>
                  </a:cubicBezTo>
                  <a:close/>
                </a:path>
              </a:pathLst>
            </a:custGeom>
            <a:solidFill>
              <a:srgbClr val="5E6263"/>
            </a:solidFill>
            <a:ln w="348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F56D731A-7C82-C177-E593-D633B4F8007E}"/>
                </a:ext>
              </a:extLst>
            </p:cNvPr>
            <p:cNvSpPr/>
            <p:nvPr/>
          </p:nvSpPr>
          <p:spPr>
            <a:xfrm>
              <a:off x="2371908" y="2808619"/>
              <a:ext cx="616679" cy="532116"/>
            </a:xfrm>
            <a:custGeom>
              <a:avLst/>
              <a:gdLst>
                <a:gd name="connsiteX0" fmla="*/ 4185 w 616679"/>
                <a:gd name="connsiteY0" fmla="*/ 380835 h 532116"/>
                <a:gd name="connsiteX1" fmla="*/ 0 w 616679"/>
                <a:gd name="connsiteY1" fmla="*/ 373511 h 532116"/>
                <a:gd name="connsiteX2" fmla="*/ 104276 w 616679"/>
                <a:gd name="connsiteY2" fmla="*/ 186581 h 532116"/>
                <a:gd name="connsiteX3" fmla="*/ 345960 w 616679"/>
                <a:gd name="connsiteY3" fmla="*/ 9416 h 532116"/>
                <a:gd name="connsiteX4" fmla="*/ 373860 w 616679"/>
                <a:gd name="connsiteY4" fmla="*/ 0 h 532116"/>
                <a:gd name="connsiteX5" fmla="*/ 521730 w 616679"/>
                <a:gd name="connsiteY5" fmla="*/ 146824 h 532116"/>
                <a:gd name="connsiteX6" fmla="*/ 615195 w 616679"/>
                <a:gd name="connsiteY6" fmla="*/ 239940 h 532116"/>
                <a:gd name="connsiteX7" fmla="*/ 614846 w 616679"/>
                <a:gd name="connsiteY7" fmla="*/ 255285 h 532116"/>
                <a:gd name="connsiteX8" fmla="*/ 541609 w 616679"/>
                <a:gd name="connsiteY8" fmla="*/ 518591 h 532116"/>
                <a:gd name="connsiteX9" fmla="*/ 532890 w 616679"/>
                <a:gd name="connsiteY9" fmla="*/ 531843 h 532116"/>
                <a:gd name="connsiteX10" fmla="*/ 514406 w 616679"/>
                <a:gd name="connsiteY10" fmla="*/ 521730 h 532116"/>
                <a:gd name="connsiteX11" fmla="*/ 455119 w 616679"/>
                <a:gd name="connsiteY11" fmla="*/ 464535 h 532116"/>
                <a:gd name="connsiteX12" fmla="*/ 450934 w 616679"/>
                <a:gd name="connsiteY12" fmla="*/ 461745 h 532116"/>
                <a:gd name="connsiteX13" fmla="*/ 305505 w 616679"/>
                <a:gd name="connsiteY13" fmla="*/ 316665 h 532116"/>
                <a:gd name="connsiteX14" fmla="*/ 270630 w 616679"/>
                <a:gd name="connsiteY14" fmla="*/ 306900 h 532116"/>
                <a:gd name="connsiteX15" fmla="*/ 11160 w 616679"/>
                <a:gd name="connsiteY15" fmla="*/ 380137 h 532116"/>
                <a:gd name="connsiteX16" fmla="*/ 4185 w 616679"/>
                <a:gd name="connsiteY16" fmla="*/ 380835 h 5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6679" h="532116">
                  <a:moveTo>
                    <a:pt x="4185" y="380835"/>
                  </a:moveTo>
                  <a:cubicBezTo>
                    <a:pt x="1046" y="379440"/>
                    <a:pt x="697" y="376301"/>
                    <a:pt x="0" y="373511"/>
                  </a:cubicBezTo>
                  <a:cubicBezTo>
                    <a:pt x="20227" y="303064"/>
                    <a:pt x="57544" y="242032"/>
                    <a:pt x="104276" y="186581"/>
                  </a:cubicBezTo>
                  <a:cubicBezTo>
                    <a:pt x="170539" y="108461"/>
                    <a:pt x="249007" y="46384"/>
                    <a:pt x="345960" y="9416"/>
                  </a:cubicBezTo>
                  <a:cubicBezTo>
                    <a:pt x="355027" y="5929"/>
                    <a:pt x="364444" y="3139"/>
                    <a:pt x="373860" y="0"/>
                  </a:cubicBezTo>
                  <a:cubicBezTo>
                    <a:pt x="423034" y="48825"/>
                    <a:pt x="472556" y="97650"/>
                    <a:pt x="521730" y="146824"/>
                  </a:cubicBezTo>
                  <a:cubicBezTo>
                    <a:pt x="552768" y="177862"/>
                    <a:pt x="583807" y="208901"/>
                    <a:pt x="615195" y="239940"/>
                  </a:cubicBezTo>
                  <a:cubicBezTo>
                    <a:pt x="617985" y="245171"/>
                    <a:pt x="616241" y="250054"/>
                    <a:pt x="614846" y="255285"/>
                  </a:cubicBezTo>
                  <a:cubicBezTo>
                    <a:pt x="590085" y="342821"/>
                    <a:pt x="566718" y="431055"/>
                    <a:pt x="541609" y="518591"/>
                  </a:cubicBezTo>
                  <a:cubicBezTo>
                    <a:pt x="539516" y="523473"/>
                    <a:pt x="538121" y="529054"/>
                    <a:pt x="532890" y="531843"/>
                  </a:cubicBezTo>
                  <a:cubicBezTo>
                    <a:pt x="523822" y="533587"/>
                    <a:pt x="519637" y="526612"/>
                    <a:pt x="514406" y="521730"/>
                  </a:cubicBezTo>
                  <a:cubicBezTo>
                    <a:pt x="494179" y="502897"/>
                    <a:pt x="476741" y="481623"/>
                    <a:pt x="455119" y="464535"/>
                  </a:cubicBezTo>
                  <a:cubicBezTo>
                    <a:pt x="453724" y="463489"/>
                    <a:pt x="452329" y="462791"/>
                    <a:pt x="450934" y="461745"/>
                  </a:cubicBezTo>
                  <a:cubicBezTo>
                    <a:pt x="401760" y="413966"/>
                    <a:pt x="353632" y="365141"/>
                    <a:pt x="305505" y="316665"/>
                  </a:cubicBezTo>
                  <a:cubicBezTo>
                    <a:pt x="295042" y="306202"/>
                    <a:pt x="285975" y="302366"/>
                    <a:pt x="270630" y="306900"/>
                  </a:cubicBezTo>
                  <a:cubicBezTo>
                    <a:pt x="184140" y="331661"/>
                    <a:pt x="97301" y="354679"/>
                    <a:pt x="11160" y="380137"/>
                  </a:cubicBezTo>
                  <a:cubicBezTo>
                    <a:pt x="8719" y="380137"/>
                    <a:pt x="6626" y="380486"/>
                    <a:pt x="4185" y="380835"/>
                  </a:cubicBezTo>
                  <a:close/>
                </a:path>
              </a:pathLst>
            </a:custGeom>
            <a:solidFill>
              <a:schemeClr val="accent4"/>
            </a:solidFill>
            <a:ln w="3485"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005E1682-6C61-714A-A955-BCA2D517A7D0}"/>
                </a:ext>
              </a:extLst>
            </p:cNvPr>
            <p:cNvSpPr/>
            <p:nvPr/>
          </p:nvSpPr>
          <p:spPr>
            <a:xfrm>
              <a:off x="2908488" y="3037917"/>
              <a:ext cx="302156" cy="302965"/>
            </a:xfrm>
            <a:custGeom>
              <a:avLst/>
              <a:gdLst>
                <a:gd name="connsiteX0" fmla="*/ 1541 w 302156"/>
                <a:gd name="connsiteY0" fmla="*/ 290688 h 302965"/>
                <a:gd name="connsiteX1" fmla="*/ 42693 w 302156"/>
                <a:gd name="connsiteY1" fmla="*/ 138982 h 302965"/>
                <a:gd name="connsiteX2" fmla="*/ 78963 w 302156"/>
                <a:gd name="connsiteY2" fmla="*/ 10991 h 302965"/>
                <a:gd name="connsiteX3" fmla="*/ 82102 w 302156"/>
                <a:gd name="connsiteY3" fmla="*/ 8549 h 302965"/>
                <a:gd name="connsiteX4" fmla="*/ 178357 w 302156"/>
                <a:gd name="connsiteY4" fmla="*/ 877 h 302965"/>
                <a:gd name="connsiteX5" fmla="*/ 301814 w 302156"/>
                <a:gd name="connsiteY5" fmla="*/ 128519 h 302965"/>
                <a:gd name="connsiteX6" fmla="*/ 292049 w 302156"/>
                <a:gd name="connsiteY6" fmla="*/ 221287 h 302965"/>
                <a:gd name="connsiteX7" fmla="*/ 290654 w 302156"/>
                <a:gd name="connsiteY7" fmla="*/ 223728 h 302965"/>
                <a:gd name="connsiteX8" fmla="*/ 281587 w 302156"/>
                <a:gd name="connsiteY8" fmla="*/ 228610 h 302965"/>
                <a:gd name="connsiteX9" fmla="*/ 64316 w 302156"/>
                <a:gd name="connsiteY9" fmla="*/ 288247 h 302965"/>
                <a:gd name="connsiteX10" fmla="*/ 14096 w 302156"/>
                <a:gd name="connsiteY10" fmla="*/ 302197 h 302965"/>
                <a:gd name="connsiteX11" fmla="*/ 1541 w 302156"/>
                <a:gd name="connsiteY11" fmla="*/ 290688 h 30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56" h="302965">
                  <a:moveTo>
                    <a:pt x="1541" y="290688"/>
                  </a:moveTo>
                  <a:cubicBezTo>
                    <a:pt x="12701" y="239422"/>
                    <a:pt x="28743" y="189550"/>
                    <a:pt x="42693" y="138982"/>
                  </a:cubicBezTo>
                  <a:cubicBezTo>
                    <a:pt x="54551" y="96086"/>
                    <a:pt x="66757" y="53538"/>
                    <a:pt x="78963" y="10991"/>
                  </a:cubicBezTo>
                  <a:cubicBezTo>
                    <a:pt x="80009" y="10293"/>
                    <a:pt x="81056" y="9596"/>
                    <a:pt x="82102" y="8549"/>
                  </a:cubicBezTo>
                  <a:cubicBezTo>
                    <a:pt x="113838" y="3667"/>
                    <a:pt x="145574" y="-2262"/>
                    <a:pt x="178357" y="877"/>
                  </a:cubicBezTo>
                  <a:cubicBezTo>
                    <a:pt x="247061" y="7503"/>
                    <a:pt x="298675" y="59467"/>
                    <a:pt x="301814" y="128519"/>
                  </a:cubicBezTo>
                  <a:cubicBezTo>
                    <a:pt x="303209" y="159907"/>
                    <a:pt x="300419" y="190945"/>
                    <a:pt x="292049" y="221287"/>
                  </a:cubicBezTo>
                  <a:cubicBezTo>
                    <a:pt x="291700" y="221984"/>
                    <a:pt x="291003" y="223030"/>
                    <a:pt x="290654" y="223728"/>
                  </a:cubicBezTo>
                  <a:cubicBezTo>
                    <a:pt x="288213" y="226518"/>
                    <a:pt x="285074" y="227564"/>
                    <a:pt x="281587" y="228610"/>
                  </a:cubicBezTo>
                  <a:cubicBezTo>
                    <a:pt x="209047" y="247792"/>
                    <a:pt x="136856" y="269414"/>
                    <a:pt x="64316" y="288247"/>
                  </a:cubicBezTo>
                  <a:cubicBezTo>
                    <a:pt x="47576" y="292780"/>
                    <a:pt x="31533" y="299058"/>
                    <a:pt x="14096" y="302197"/>
                  </a:cubicBezTo>
                  <a:cubicBezTo>
                    <a:pt x="5377" y="303592"/>
                    <a:pt x="-3691" y="304638"/>
                    <a:pt x="1541" y="290688"/>
                  </a:cubicBezTo>
                  <a:close/>
                </a:path>
              </a:pathLst>
            </a:custGeom>
            <a:solidFill>
              <a:schemeClr val="accent2"/>
            </a:solidFill>
            <a:ln w="348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4A226AC1-F247-D86F-E83D-975B3884975C}"/>
                </a:ext>
              </a:extLst>
            </p:cNvPr>
            <p:cNvSpPr/>
            <p:nvPr/>
          </p:nvSpPr>
          <p:spPr>
            <a:xfrm>
              <a:off x="2845510" y="3821737"/>
              <a:ext cx="2053090" cy="1847400"/>
            </a:xfrm>
            <a:custGeom>
              <a:avLst/>
              <a:gdLst>
                <a:gd name="connsiteX0" fmla="*/ 2053091 w 2053090"/>
                <a:gd name="connsiteY0" fmla="*/ 1512877 h 1847400"/>
                <a:gd name="connsiteX1" fmla="*/ 1787692 w 2053090"/>
                <a:gd name="connsiteY1" fmla="*/ 1725265 h 1847400"/>
                <a:gd name="connsiteX2" fmla="*/ 1528222 w 2053090"/>
                <a:gd name="connsiteY2" fmla="*/ 1844538 h 1847400"/>
                <a:gd name="connsiteX3" fmla="*/ 1505553 w 2053090"/>
                <a:gd name="connsiteY3" fmla="*/ 1843143 h 1847400"/>
                <a:gd name="connsiteX4" fmla="*/ 1491255 w 2053090"/>
                <a:gd name="connsiteY4" fmla="*/ 1827798 h 1847400"/>
                <a:gd name="connsiteX5" fmla="*/ 11857 w 2053090"/>
                <a:gd name="connsiteY5" fmla="*/ 349099 h 1847400"/>
                <a:gd name="connsiteX6" fmla="*/ 0 w 2053090"/>
                <a:gd name="connsiteY6" fmla="*/ 336195 h 1847400"/>
                <a:gd name="connsiteX7" fmla="*/ 18484 w 2053090"/>
                <a:gd name="connsiteY7" fmla="*/ 325035 h 1847400"/>
                <a:gd name="connsiteX8" fmla="*/ 348750 w 2053090"/>
                <a:gd name="connsiteY8" fmla="*/ 156240 h 1847400"/>
                <a:gd name="connsiteX9" fmla="*/ 523125 w 2053090"/>
                <a:gd name="connsiteY9" fmla="*/ 9765 h 1847400"/>
                <a:gd name="connsiteX10" fmla="*/ 537424 w 2053090"/>
                <a:gd name="connsiteY10" fmla="*/ 0 h 1847400"/>
                <a:gd name="connsiteX11" fmla="*/ 559744 w 2053090"/>
                <a:gd name="connsiteY11" fmla="*/ 15345 h 1847400"/>
                <a:gd name="connsiteX12" fmla="*/ 973710 w 2053090"/>
                <a:gd name="connsiteY12" fmla="*/ 429311 h 1847400"/>
                <a:gd name="connsiteX13" fmla="*/ 2037048 w 2053090"/>
                <a:gd name="connsiteY13" fmla="*/ 1492649 h 1847400"/>
                <a:gd name="connsiteX14" fmla="*/ 2053091 w 2053090"/>
                <a:gd name="connsiteY14" fmla="*/ 1512877 h 184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53090" h="1847400">
                  <a:moveTo>
                    <a:pt x="2053091" y="1512877"/>
                  </a:moveTo>
                  <a:cubicBezTo>
                    <a:pt x="1973925" y="1595182"/>
                    <a:pt x="1884645" y="1664932"/>
                    <a:pt x="1787692" y="1725265"/>
                  </a:cubicBezTo>
                  <a:cubicBezTo>
                    <a:pt x="1706084" y="1775834"/>
                    <a:pt x="1620292" y="1816987"/>
                    <a:pt x="1528222" y="1844538"/>
                  </a:cubicBezTo>
                  <a:cubicBezTo>
                    <a:pt x="1520201" y="1846979"/>
                    <a:pt x="1512877" y="1850118"/>
                    <a:pt x="1505553" y="1843143"/>
                  </a:cubicBezTo>
                  <a:cubicBezTo>
                    <a:pt x="1500671" y="1837912"/>
                    <a:pt x="1496137" y="1832680"/>
                    <a:pt x="1491255" y="1827798"/>
                  </a:cubicBezTo>
                  <a:cubicBezTo>
                    <a:pt x="998122" y="1335014"/>
                    <a:pt x="504990" y="841882"/>
                    <a:pt x="11857" y="349099"/>
                  </a:cubicBezTo>
                  <a:cubicBezTo>
                    <a:pt x="7673" y="344914"/>
                    <a:pt x="3836" y="340729"/>
                    <a:pt x="0" y="336195"/>
                  </a:cubicBezTo>
                  <a:cubicBezTo>
                    <a:pt x="3139" y="327476"/>
                    <a:pt x="11509" y="327127"/>
                    <a:pt x="18484" y="325035"/>
                  </a:cubicBezTo>
                  <a:cubicBezTo>
                    <a:pt x="138105" y="287370"/>
                    <a:pt x="247264" y="229129"/>
                    <a:pt x="348750" y="156240"/>
                  </a:cubicBezTo>
                  <a:cubicBezTo>
                    <a:pt x="410479" y="111949"/>
                    <a:pt x="469417" y="64170"/>
                    <a:pt x="523125" y="9765"/>
                  </a:cubicBezTo>
                  <a:cubicBezTo>
                    <a:pt x="527310" y="5580"/>
                    <a:pt x="531146" y="1395"/>
                    <a:pt x="537424" y="0"/>
                  </a:cubicBezTo>
                  <a:cubicBezTo>
                    <a:pt x="548235" y="349"/>
                    <a:pt x="553117" y="9068"/>
                    <a:pt x="559744" y="15345"/>
                  </a:cubicBezTo>
                  <a:cubicBezTo>
                    <a:pt x="697849" y="153101"/>
                    <a:pt x="835953" y="291206"/>
                    <a:pt x="973710" y="429311"/>
                  </a:cubicBezTo>
                  <a:cubicBezTo>
                    <a:pt x="1328040" y="783641"/>
                    <a:pt x="1682718" y="1138319"/>
                    <a:pt x="2037048" y="1492649"/>
                  </a:cubicBezTo>
                  <a:cubicBezTo>
                    <a:pt x="2042977" y="1498927"/>
                    <a:pt x="2050649" y="1503809"/>
                    <a:pt x="2053091" y="1512877"/>
                  </a:cubicBezTo>
                  <a:close/>
                </a:path>
              </a:pathLst>
            </a:custGeom>
            <a:solidFill>
              <a:schemeClr val="accent1">
                <a:lumMod val="75000"/>
              </a:schemeClr>
            </a:solidFill>
            <a:ln w="348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0BB2F612-131C-1CC6-2739-7C4E00DF2385}"/>
                </a:ext>
              </a:extLst>
            </p:cNvPr>
            <p:cNvSpPr/>
            <p:nvPr/>
          </p:nvSpPr>
          <p:spPr>
            <a:xfrm>
              <a:off x="2842643" y="3280274"/>
              <a:ext cx="878797" cy="877657"/>
            </a:xfrm>
            <a:custGeom>
              <a:avLst/>
              <a:gdLst>
                <a:gd name="connsiteX0" fmla="*/ 541685 w 878797"/>
                <a:gd name="connsiteY0" fmla="*/ 543555 h 877657"/>
                <a:gd name="connsiteX1" fmla="*/ 358592 w 878797"/>
                <a:gd name="connsiteY1" fmla="*/ 698400 h 877657"/>
                <a:gd name="connsiteX2" fmla="*/ 7749 w 878797"/>
                <a:gd name="connsiteY2" fmla="*/ 875216 h 877657"/>
                <a:gd name="connsiteX3" fmla="*/ 3215 w 878797"/>
                <a:gd name="connsiteY3" fmla="*/ 877657 h 877657"/>
                <a:gd name="connsiteX4" fmla="*/ 1123 w 878797"/>
                <a:gd name="connsiteY4" fmla="*/ 874867 h 877657"/>
                <a:gd name="connsiteX5" fmla="*/ 4610 w 878797"/>
                <a:gd name="connsiteY5" fmla="*/ 849408 h 877657"/>
                <a:gd name="connsiteX6" fmla="*/ 101214 w 878797"/>
                <a:gd name="connsiteY6" fmla="*/ 503797 h 877657"/>
                <a:gd name="connsiteX7" fmla="*/ 108189 w 878797"/>
                <a:gd name="connsiteY7" fmla="*/ 486011 h 877657"/>
                <a:gd name="connsiteX8" fmla="*/ 112025 w 878797"/>
                <a:gd name="connsiteY8" fmla="*/ 482175 h 877657"/>
                <a:gd name="connsiteX9" fmla="*/ 308371 w 878797"/>
                <a:gd name="connsiteY9" fmla="*/ 368831 h 877657"/>
                <a:gd name="connsiteX10" fmla="*/ 479608 w 878797"/>
                <a:gd name="connsiteY10" fmla="*/ 120870 h 877657"/>
                <a:gd name="connsiteX11" fmla="*/ 483444 w 878797"/>
                <a:gd name="connsiteY11" fmla="*/ 111105 h 877657"/>
                <a:gd name="connsiteX12" fmla="*/ 486931 w 878797"/>
                <a:gd name="connsiteY12" fmla="*/ 106920 h 877657"/>
                <a:gd name="connsiteX13" fmla="*/ 612133 w 878797"/>
                <a:gd name="connsiteY13" fmla="*/ 70999 h 877657"/>
                <a:gd name="connsiteX14" fmla="*/ 856257 w 878797"/>
                <a:gd name="connsiteY14" fmla="*/ 2644 h 877657"/>
                <a:gd name="connsiteX15" fmla="*/ 876136 w 878797"/>
                <a:gd name="connsiteY15" fmla="*/ 2993 h 877657"/>
                <a:gd name="connsiteX16" fmla="*/ 877531 w 878797"/>
                <a:gd name="connsiteY16" fmla="*/ 2644 h 877657"/>
                <a:gd name="connsiteX17" fmla="*/ 876136 w 878797"/>
                <a:gd name="connsiteY17" fmla="*/ 22871 h 877657"/>
                <a:gd name="connsiteX18" fmla="*/ 760003 w 878797"/>
                <a:gd name="connsiteY18" fmla="*/ 275018 h 877657"/>
                <a:gd name="connsiteX19" fmla="*/ 559471 w 878797"/>
                <a:gd name="connsiteY19" fmla="*/ 529954 h 877657"/>
                <a:gd name="connsiteX20" fmla="*/ 541685 w 878797"/>
                <a:gd name="connsiteY20" fmla="*/ 543555 h 87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78797" h="877657">
                  <a:moveTo>
                    <a:pt x="541685" y="543555"/>
                  </a:moveTo>
                  <a:cubicBezTo>
                    <a:pt x="483793" y="599006"/>
                    <a:pt x="423808" y="651667"/>
                    <a:pt x="358592" y="698400"/>
                  </a:cubicBezTo>
                  <a:cubicBezTo>
                    <a:pt x="250828" y="775473"/>
                    <a:pt x="135740" y="837900"/>
                    <a:pt x="7749" y="875216"/>
                  </a:cubicBezTo>
                  <a:cubicBezTo>
                    <a:pt x="6005" y="875565"/>
                    <a:pt x="4610" y="876960"/>
                    <a:pt x="3215" y="877657"/>
                  </a:cubicBezTo>
                  <a:cubicBezTo>
                    <a:pt x="2518" y="876611"/>
                    <a:pt x="1820" y="875913"/>
                    <a:pt x="1123" y="874867"/>
                  </a:cubicBezTo>
                  <a:cubicBezTo>
                    <a:pt x="-2016" y="865800"/>
                    <a:pt x="2169" y="857778"/>
                    <a:pt x="4610" y="849408"/>
                  </a:cubicBezTo>
                  <a:cubicBezTo>
                    <a:pt x="37742" y="734321"/>
                    <a:pt x="68083" y="618885"/>
                    <a:pt x="101214" y="503797"/>
                  </a:cubicBezTo>
                  <a:cubicBezTo>
                    <a:pt x="102958" y="497520"/>
                    <a:pt x="104353" y="491242"/>
                    <a:pt x="108189" y="486011"/>
                  </a:cubicBezTo>
                  <a:cubicBezTo>
                    <a:pt x="109235" y="484616"/>
                    <a:pt x="110630" y="483221"/>
                    <a:pt x="112025" y="482175"/>
                  </a:cubicBezTo>
                  <a:cubicBezTo>
                    <a:pt x="185611" y="458460"/>
                    <a:pt x="250130" y="419400"/>
                    <a:pt x="308371" y="368831"/>
                  </a:cubicBezTo>
                  <a:cubicBezTo>
                    <a:pt x="386492" y="300476"/>
                    <a:pt x="445779" y="219566"/>
                    <a:pt x="479608" y="120870"/>
                  </a:cubicBezTo>
                  <a:cubicBezTo>
                    <a:pt x="480654" y="117731"/>
                    <a:pt x="481700" y="114244"/>
                    <a:pt x="483444" y="111105"/>
                  </a:cubicBezTo>
                  <a:cubicBezTo>
                    <a:pt x="484490" y="109361"/>
                    <a:pt x="485536" y="108315"/>
                    <a:pt x="486931" y="106920"/>
                  </a:cubicBezTo>
                  <a:cubicBezTo>
                    <a:pt x="528084" y="92970"/>
                    <a:pt x="570283" y="83205"/>
                    <a:pt x="612133" y="70999"/>
                  </a:cubicBezTo>
                  <a:cubicBezTo>
                    <a:pt x="693391" y="47284"/>
                    <a:pt x="775348" y="26708"/>
                    <a:pt x="856257" y="2644"/>
                  </a:cubicBezTo>
                  <a:cubicBezTo>
                    <a:pt x="862884" y="551"/>
                    <a:pt x="869510" y="-2239"/>
                    <a:pt x="876136" y="2993"/>
                  </a:cubicBezTo>
                  <a:lnTo>
                    <a:pt x="877531" y="2644"/>
                  </a:lnTo>
                  <a:cubicBezTo>
                    <a:pt x="880321" y="9619"/>
                    <a:pt x="877880" y="16245"/>
                    <a:pt x="876136" y="22871"/>
                  </a:cubicBezTo>
                  <a:cubicBezTo>
                    <a:pt x="849282" y="112500"/>
                    <a:pt x="808828" y="195851"/>
                    <a:pt x="760003" y="275018"/>
                  </a:cubicBezTo>
                  <a:cubicBezTo>
                    <a:pt x="702808" y="367436"/>
                    <a:pt x="637243" y="453577"/>
                    <a:pt x="559471" y="529954"/>
                  </a:cubicBezTo>
                  <a:cubicBezTo>
                    <a:pt x="554240" y="535185"/>
                    <a:pt x="549358" y="541114"/>
                    <a:pt x="541685" y="543555"/>
                  </a:cubicBezTo>
                  <a:close/>
                </a:path>
              </a:pathLst>
            </a:custGeom>
            <a:solidFill>
              <a:srgbClr val="FBECBE"/>
            </a:solidFill>
            <a:ln w="348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D3FE9A57-2427-AD0D-E7F8-33C0518C1C92}"/>
                </a:ext>
              </a:extLst>
            </p:cNvPr>
            <p:cNvSpPr/>
            <p:nvPr/>
          </p:nvSpPr>
          <p:spPr>
            <a:xfrm>
              <a:off x="2641491" y="3561439"/>
              <a:ext cx="313177" cy="593354"/>
            </a:xfrm>
            <a:custGeom>
              <a:avLst/>
              <a:gdLst>
                <a:gd name="connsiteX0" fmla="*/ 313177 w 313177"/>
                <a:gd name="connsiteY0" fmla="*/ 203452 h 593354"/>
                <a:gd name="connsiteX1" fmla="*/ 251100 w 313177"/>
                <a:gd name="connsiteY1" fmla="*/ 423513 h 593354"/>
                <a:gd name="connsiteX2" fmla="*/ 202275 w 313177"/>
                <a:gd name="connsiteY2" fmla="*/ 593354 h 593354"/>
                <a:gd name="connsiteX3" fmla="*/ 107066 w 313177"/>
                <a:gd name="connsiteY3" fmla="*/ 499889 h 593354"/>
                <a:gd name="connsiteX4" fmla="*/ 0 w 313177"/>
                <a:gd name="connsiteY4" fmla="*/ 391079 h 593354"/>
                <a:gd name="connsiteX5" fmla="*/ 25807 w 313177"/>
                <a:gd name="connsiteY5" fmla="*/ 292732 h 593354"/>
                <a:gd name="connsiteX6" fmla="*/ 94860 w 313177"/>
                <a:gd name="connsiteY6" fmla="*/ 44771 h 593354"/>
                <a:gd name="connsiteX7" fmla="*/ 104625 w 313177"/>
                <a:gd name="connsiteY7" fmla="*/ 1177 h 593354"/>
                <a:gd name="connsiteX8" fmla="*/ 109159 w 313177"/>
                <a:gd name="connsiteY8" fmla="*/ 131 h 593354"/>
                <a:gd name="connsiteX9" fmla="*/ 122411 w 313177"/>
                <a:gd name="connsiteY9" fmla="*/ 11291 h 593354"/>
                <a:gd name="connsiteX10" fmla="*/ 308295 w 313177"/>
                <a:gd name="connsiteY10" fmla="*/ 196826 h 593354"/>
                <a:gd name="connsiteX11" fmla="*/ 313177 w 313177"/>
                <a:gd name="connsiteY11" fmla="*/ 203452 h 593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3177" h="593354">
                  <a:moveTo>
                    <a:pt x="313177" y="203452"/>
                  </a:moveTo>
                  <a:cubicBezTo>
                    <a:pt x="292601" y="276689"/>
                    <a:pt x="271676" y="350276"/>
                    <a:pt x="251100" y="423513"/>
                  </a:cubicBezTo>
                  <a:cubicBezTo>
                    <a:pt x="235057" y="480359"/>
                    <a:pt x="221107" y="537554"/>
                    <a:pt x="202275" y="593354"/>
                  </a:cubicBezTo>
                  <a:cubicBezTo>
                    <a:pt x="170539" y="562316"/>
                    <a:pt x="138454" y="531277"/>
                    <a:pt x="107066" y="499889"/>
                  </a:cubicBezTo>
                  <a:cubicBezTo>
                    <a:pt x="71145" y="463619"/>
                    <a:pt x="33829" y="429093"/>
                    <a:pt x="0" y="391079"/>
                  </a:cubicBezTo>
                  <a:cubicBezTo>
                    <a:pt x="4882" y="357251"/>
                    <a:pt x="17089" y="325514"/>
                    <a:pt x="25807" y="292732"/>
                  </a:cubicBezTo>
                  <a:cubicBezTo>
                    <a:pt x="47779" y="209729"/>
                    <a:pt x="72191" y="127424"/>
                    <a:pt x="94860" y="44771"/>
                  </a:cubicBezTo>
                  <a:cubicBezTo>
                    <a:pt x="98696" y="30472"/>
                    <a:pt x="104625" y="16522"/>
                    <a:pt x="104625" y="1177"/>
                  </a:cubicBezTo>
                  <a:cubicBezTo>
                    <a:pt x="106020" y="131"/>
                    <a:pt x="107415" y="-218"/>
                    <a:pt x="109159" y="131"/>
                  </a:cubicBezTo>
                  <a:cubicBezTo>
                    <a:pt x="114739" y="2572"/>
                    <a:pt x="118226" y="7106"/>
                    <a:pt x="122411" y="11291"/>
                  </a:cubicBezTo>
                  <a:cubicBezTo>
                    <a:pt x="184489" y="73020"/>
                    <a:pt x="246217" y="135097"/>
                    <a:pt x="308295" y="196826"/>
                  </a:cubicBezTo>
                  <a:cubicBezTo>
                    <a:pt x="310039" y="198569"/>
                    <a:pt x="312131" y="200662"/>
                    <a:pt x="313177" y="203452"/>
                  </a:cubicBezTo>
                  <a:close/>
                </a:path>
              </a:pathLst>
            </a:custGeom>
            <a:solidFill>
              <a:srgbClr val="F9CD7E"/>
            </a:solidFill>
            <a:ln w="348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7814132D-7E2E-C097-E1BE-0B7CCCA278A4}"/>
                </a:ext>
              </a:extLst>
            </p:cNvPr>
            <p:cNvSpPr/>
            <p:nvPr/>
          </p:nvSpPr>
          <p:spPr>
            <a:xfrm>
              <a:off x="2523872" y="3266951"/>
              <a:ext cx="308883" cy="306083"/>
            </a:xfrm>
            <a:custGeom>
              <a:avLst/>
              <a:gdLst>
                <a:gd name="connsiteX0" fmla="*/ 225732 w 308883"/>
                <a:gd name="connsiteY0" fmla="*/ 295316 h 306083"/>
                <a:gd name="connsiteX1" fmla="*/ 222245 w 308883"/>
                <a:gd name="connsiteY1" fmla="*/ 295665 h 306083"/>
                <a:gd name="connsiteX2" fmla="*/ 102275 w 308883"/>
                <a:gd name="connsiteY2" fmla="*/ 300547 h 306083"/>
                <a:gd name="connsiteX3" fmla="*/ 3230 w 308883"/>
                <a:gd name="connsiteY3" fmla="*/ 192435 h 306083"/>
                <a:gd name="connsiteX4" fmla="*/ 12297 w 308883"/>
                <a:gd name="connsiteY4" fmla="*/ 83276 h 306083"/>
                <a:gd name="connsiteX5" fmla="*/ 30781 w 308883"/>
                <a:gd name="connsiteY5" fmla="*/ 72116 h 306083"/>
                <a:gd name="connsiteX6" fmla="*/ 280137 w 308883"/>
                <a:gd name="connsiteY6" fmla="*/ 2715 h 306083"/>
                <a:gd name="connsiteX7" fmla="*/ 302108 w 308883"/>
                <a:gd name="connsiteY7" fmla="*/ 2018 h 306083"/>
                <a:gd name="connsiteX8" fmla="*/ 306293 w 308883"/>
                <a:gd name="connsiteY8" fmla="*/ 2715 h 306083"/>
                <a:gd name="connsiteX9" fmla="*/ 305945 w 308883"/>
                <a:gd name="connsiteY9" fmla="*/ 26430 h 306083"/>
                <a:gd name="connsiteX10" fmla="*/ 236892 w 308883"/>
                <a:gd name="connsiteY10" fmla="*/ 274740 h 306083"/>
                <a:gd name="connsiteX11" fmla="*/ 225732 w 308883"/>
                <a:gd name="connsiteY11" fmla="*/ 295316 h 30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8883" h="306083">
                  <a:moveTo>
                    <a:pt x="225732" y="295316"/>
                  </a:moveTo>
                  <a:cubicBezTo>
                    <a:pt x="224686" y="295316"/>
                    <a:pt x="223291" y="295316"/>
                    <a:pt x="222245" y="295665"/>
                  </a:cubicBezTo>
                  <a:cubicBezTo>
                    <a:pt x="182487" y="305081"/>
                    <a:pt x="143078" y="311010"/>
                    <a:pt x="102275" y="300547"/>
                  </a:cubicBezTo>
                  <a:cubicBezTo>
                    <a:pt x="45777" y="285900"/>
                    <a:pt x="13692" y="248584"/>
                    <a:pt x="3230" y="192435"/>
                  </a:cubicBezTo>
                  <a:cubicBezTo>
                    <a:pt x="-3397" y="155468"/>
                    <a:pt x="440" y="118849"/>
                    <a:pt x="12297" y="83276"/>
                  </a:cubicBezTo>
                  <a:cubicBezTo>
                    <a:pt x="15785" y="74906"/>
                    <a:pt x="23806" y="73860"/>
                    <a:pt x="30781" y="72116"/>
                  </a:cubicBezTo>
                  <a:cubicBezTo>
                    <a:pt x="113783" y="49099"/>
                    <a:pt x="197135" y="26430"/>
                    <a:pt x="280137" y="2715"/>
                  </a:cubicBezTo>
                  <a:cubicBezTo>
                    <a:pt x="287461" y="623"/>
                    <a:pt x="294785" y="-1819"/>
                    <a:pt x="302108" y="2018"/>
                  </a:cubicBezTo>
                  <a:cubicBezTo>
                    <a:pt x="303503" y="2366"/>
                    <a:pt x="304898" y="2715"/>
                    <a:pt x="306293" y="2715"/>
                  </a:cubicBezTo>
                  <a:cubicBezTo>
                    <a:pt x="311176" y="10736"/>
                    <a:pt x="308037" y="18409"/>
                    <a:pt x="305945" y="26430"/>
                  </a:cubicBezTo>
                  <a:cubicBezTo>
                    <a:pt x="282927" y="109433"/>
                    <a:pt x="259910" y="192086"/>
                    <a:pt x="236892" y="274740"/>
                  </a:cubicBezTo>
                  <a:cubicBezTo>
                    <a:pt x="234451" y="282064"/>
                    <a:pt x="233405" y="290434"/>
                    <a:pt x="225732" y="295316"/>
                  </a:cubicBezTo>
                  <a:close/>
                </a:path>
              </a:pathLst>
            </a:custGeom>
            <a:solidFill>
              <a:schemeClr val="accent3"/>
            </a:solidFill>
            <a:ln w="348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F33CE7CF-D480-0E06-2775-74305CE56CA5}"/>
                </a:ext>
              </a:extLst>
            </p:cNvPr>
            <p:cNvSpPr/>
            <p:nvPr/>
          </p:nvSpPr>
          <p:spPr>
            <a:xfrm>
              <a:off x="2376093" y="3104893"/>
              <a:ext cx="449887" cy="244636"/>
            </a:xfrm>
            <a:custGeom>
              <a:avLst/>
              <a:gdLst>
                <a:gd name="connsiteX0" fmla="*/ 449887 w 449887"/>
                <a:gd name="connsiteY0" fmla="*/ 163378 h 244636"/>
                <a:gd name="connsiteX1" fmla="*/ 176467 w 449887"/>
                <a:gd name="connsiteY1" fmla="*/ 239057 h 244636"/>
                <a:gd name="connsiteX2" fmla="*/ 160076 w 449887"/>
                <a:gd name="connsiteY2" fmla="*/ 244637 h 244636"/>
                <a:gd name="connsiteX3" fmla="*/ 157984 w 449887"/>
                <a:gd name="connsiteY3" fmla="*/ 244288 h 244636"/>
                <a:gd name="connsiteX4" fmla="*/ 21623 w 449887"/>
                <a:gd name="connsiteY4" fmla="*/ 106532 h 244636"/>
                <a:gd name="connsiteX5" fmla="*/ 0 w 449887"/>
                <a:gd name="connsiteY5" fmla="*/ 84212 h 244636"/>
                <a:gd name="connsiteX6" fmla="*/ 55800 w 449887"/>
                <a:gd name="connsiteY6" fmla="*/ 63984 h 244636"/>
                <a:gd name="connsiteX7" fmla="*/ 253541 w 449887"/>
                <a:gd name="connsiteY7" fmla="*/ 8184 h 244636"/>
                <a:gd name="connsiteX8" fmla="*/ 276908 w 449887"/>
                <a:gd name="connsiteY8" fmla="*/ 1558 h 244636"/>
                <a:gd name="connsiteX9" fmla="*/ 293996 w 449887"/>
                <a:gd name="connsiteY9" fmla="*/ 5743 h 244636"/>
                <a:gd name="connsiteX10" fmla="*/ 449887 w 449887"/>
                <a:gd name="connsiteY10" fmla="*/ 163378 h 244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887" h="244636">
                  <a:moveTo>
                    <a:pt x="449887" y="163378"/>
                  </a:moveTo>
                  <a:cubicBezTo>
                    <a:pt x="358864" y="188488"/>
                    <a:pt x="267491" y="213598"/>
                    <a:pt x="176467" y="239057"/>
                  </a:cubicBezTo>
                  <a:cubicBezTo>
                    <a:pt x="170887" y="240452"/>
                    <a:pt x="165656" y="242893"/>
                    <a:pt x="160076" y="244637"/>
                  </a:cubicBezTo>
                  <a:cubicBezTo>
                    <a:pt x="159379" y="244288"/>
                    <a:pt x="158681" y="244288"/>
                    <a:pt x="157984" y="244288"/>
                  </a:cubicBezTo>
                  <a:cubicBezTo>
                    <a:pt x="112646" y="198253"/>
                    <a:pt x="67309" y="152567"/>
                    <a:pt x="21623" y="106532"/>
                  </a:cubicBezTo>
                  <a:cubicBezTo>
                    <a:pt x="14299" y="99208"/>
                    <a:pt x="7324" y="91536"/>
                    <a:pt x="0" y="84212"/>
                  </a:cubicBezTo>
                  <a:cubicBezTo>
                    <a:pt x="15694" y="69913"/>
                    <a:pt x="36968" y="69564"/>
                    <a:pt x="55800" y="63984"/>
                  </a:cubicBezTo>
                  <a:cubicBezTo>
                    <a:pt x="121365" y="44454"/>
                    <a:pt x="187628" y="26319"/>
                    <a:pt x="253541" y="8184"/>
                  </a:cubicBezTo>
                  <a:cubicBezTo>
                    <a:pt x="261214" y="6092"/>
                    <a:pt x="269235" y="5394"/>
                    <a:pt x="276908" y="1558"/>
                  </a:cubicBezTo>
                  <a:cubicBezTo>
                    <a:pt x="283534" y="-1929"/>
                    <a:pt x="289114" y="861"/>
                    <a:pt x="293996" y="5743"/>
                  </a:cubicBezTo>
                  <a:cubicBezTo>
                    <a:pt x="345960" y="58753"/>
                    <a:pt x="397924" y="111066"/>
                    <a:pt x="449887" y="163378"/>
                  </a:cubicBezTo>
                  <a:close/>
                </a:path>
              </a:pathLst>
            </a:custGeom>
            <a:solidFill>
              <a:schemeClr val="accent4">
                <a:lumMod val="75000"/>
              </a:schemeClr>
            </a:solidFill>
            <a:ln w="348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74ED710E-1FC5-2D9E-5F6F-8E556814B805}"/>
                </a:ext>
              </a:extLst>
            </p:cNvPr>
            <p:cNvSpPr/>
            <p:nvPr/>
          </p:nvSpPr>
          <p:spPr>
            <a:xfrm>
              <a:off x="3384329" y="3283267"/>
              <a:ext cx="1849071" cy="2050997"/>
            </a:xfrm>
            <a:custGeom>
              <a:avLst/>
              <a:gdLst>
                <a:gd name="connsiteX0" fmla="*/ 0 w 1849071"/>
                <a:gd name="connsiteY0" fmla="*/ 540562 h 2050997"/>
                <a:gd name="connsiteX1" fmla="*/ 161820 w 1849071"/>
                <a:gd name="connsiteY1" fmla="*/ 349796 h 2050997"/>
                <a:gd name="connsiteX2" fmla="*/ 336195 w 1849071"/>
                <a:gd name="connsiteY2" fmla="*/ 0 h 2050997"/>
                <a:gd name="connsiteX3" fmla="*/ 400714 w 1849071"/>
                <a:gd name="connsiteY3" fmla="*/ 63821 h 2050997"/>
                <a:gd name="connsiteX4" fmla="*/ 1832681 w 1849071"/>
                <a:gd name="connsiteY4" fmla="*/ 1495788 h 2050997"/>
                <a:gd name="connsiteX5" fmla="*/ 1849072 w 1849071"/>
                <a:gd name="connsiteY5" fmla="*/ 1511133 h 2050997"/>
                <a:gd name="connsiteX6" fmla="*/ 1796411 w 1849071"/>
                <a:gd name="connsiteY6" fmla="*/ 1655864 h 2050997"/>
                <a:gd name="connsiteX7" fmla="*/ 1530663 w 1849071"/>
                <a:gd name="connsiteY7" fmla="*/ 2035653 h 2050997"/>
                <a:gd name="connsiteX8" fmla="*/ 1516713 w 1849071"/>
                <a:gd name="connsiteY8" fmla="*/ 2050998 h 2050997"/>
                <a:gd name="connsiteX9" fmla="*/ 1515667 w 1849071"/>
                <a:gd name="connsiteY9" fmla="*/ 2050998 h 2050997"/>
                <a:gd name="connsiteX10" fmla="*/ 1514621 w 1849071"/>
                <a:gd name="connsiteY10" fmla="*/ 2050998 h 2050997"/>
                <a:gd name="connsiteX11" fmla="*/ 1496486 w 1849071"/>
                <a:gd name="connsiteY11" fmla="*/ 2034955 h 2050997"/>
                <a:gd name="connsiteX12" fmla="*/ 16740 w 1849071"/>
                <a:gd name="connsiteY12" fmla="*/ 555558 h 2050997"/>
                <a:gd name="connsiteX13" fmla="*/ 0 w 1849071"/>
                <a:gd name="connsiteY13" fmla="*/ 540562 h 205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9071" h="2050997">
                  <a:moveTo>
                    <a:pt x="0" y="540562"/>
                  </a:moveTo>
                  <a:cubicBezTo>
                    <a:pt x="58590" y="480926"/>
                    <a:pt x="113344" y="417802"/>
                    <a:pt x="161820" y="349796"/>
                  </a:cubicBezTo>
                  <a:cubicBezTo>
                    <a:pt x="238196" y="242381"/>
                    <a:pt x="299576" y="127294"/>
                    <a:pt x="336195" y="0"/>
                  </a:cubicBezTo>
                  <a:cubicBezTo>
                    <a:pt x="357817" y="21274"/>
                    <a:pt x="379091" y="42548"/>
                    <a:pt x="400714" y="63821"/>
                  </a:cubicBezTo>
                  <a:cubicBezTo>
                    <a:pt x="878152" y="541260"/>
                    <a:pt x="1355242" y="1018349"/>
                    <a:pt x="1832681" y="1495788"/>
                  </a:cubicBezTo>
                  <a:cubicBezTo>
                    <a:pt x="1837912" y="1501019"/>
                    <a:pt x="1843841" y="1505902"/>
                    <a:pt x="1849072" y="1511133"/>
                  </a:cubicBezTo>
                  <a:cubicBezTo>
                    <a:pt x="1837563" y="1561702"/>
                    <a:pt x="1818033" y="1609132"/>
                    <a:pt x="1796411" y="1655864"/>
                  </a:cubicBezTo>
                  <a:cubicBezTo>
                    <a:pt x="1730497" y="1798154"/>
                    <a:pt x="1639822" y="1923355"/>
                    <a:pt x="1530663" y="2035653"/>
                  </a:cubicBezTo>
                  <a:cubicBezTo>
                    <a:pt x="1525781" y="2040535"/>
                    <a:pt x="1521596" y="2046115"/>
                    <a:pt x="1516713" y="2050998"/>
                  </a:cubicBezTo>
                  <a:cubicBezTo>
                    <a:pt x="1516713" y="2050998"/>
                    <a:pt x="1515667" y="2050998"/>
                    <a:pt x="1515667" y="2050998"/>
                  </a:cubicBezTo>
                  <a:cubicBezTo>
                    <a:pt x="1515667" y="2050998"/>
                    <a:pt x="1514621" y="2050998"/>
                    <a:pt x="1514621" y="2050998"/>
                  </a:cubicBezTo>
                  <a:cubicBezTo>
                    <a:pt x="1508692" y="2045766"/>
                    <a:pt x="1502414" y="2040535"/>
                    <a:pt x="1496486" y="2034955"/>
                  </a:cubicBezTo>
                  <a:cubicBezTo>
                    <a:pt x="1003005" y="1541823"/>
                    <a:pt x="509872" y="1048691"/>
                    <a:pt x="16740" y="555558"/>
                  </a:cubicBezTo>
                  <a:cubicBezTo>
                    <a:pt x="11509" y="550327"/>
                    <a:pt x="5580" y="545445"/>
                    <a:pt x="0" y="540562"/>
                  </a:cubicBezTo>
                  <a:close/>
                </a:path>
              </a:pathLst>
            </a:custGeom>
            <a:solidFill>
              <a:schemeClr val="accent1"/>
            </a:solidFill>
            <a:ln w="348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C79E0AA-C154-FEF1-839D-9F7A31AE8B03}"/>
                </a:ext>
              </a:extLst>
            </p:cNvPr>
            <p:cNvSpPr/>
            <p:nvPr/>
          </p:nvSpPr>
          <p:spPr>
            <a:xfrm>
              <a:off x="3198797" y="3151091"/>
              <a:ext cx="519982" cy="240288"/>
            </a:xfrm>
            <a:custGeom>
              <a:avLst/>
              <a:gdLst>
                <a:gd name="connsiteX0" fmla="*/ 519983 w 519982"/>
                <a:gd name="connsiteY0" fmla="*/ 132176 h 240288"/>
                <a:gd name="connsiteX1" fmla="*/ 374903 w 519982"/>
                <a:gd name="connsiteY1" fmla="*/ 171934 h 240288"/>
                <a:gd name="connsiteX2" fmla="*/ 151703 w 519982"/>
                <a:gd name="connsiteY2" fmla="*/ 234709 h 240288"/>
                <a:gd name="connsiteX3" fmla="*/ 130080 w 519982"/>
                <a:gd name="connsiteY3" fmla="*/ 240289 h 240288"/>
                <a:gd name="connsiteX4" fmla="*/ 118572 w 519982"/>
                <a:gd name="connsiteY4" fmla="*/ 233314 h 240288"/>
                <a:gd name="connsiteX5" fmla="*/ 7669 w 519982"/>
                <a:gd name="connsiteY5" fmla="*/ 122411 h 240288"/>
                <a:gd name="connsiteX6" fmla="*/ 345 w 519982"/>
                <a:gd name="connsiteY6" fmla="*/ 107764 h 240288"/>
                <a:gd name="connsiteX7" fmla="*/ 1392 w 519982"/>
                <a:gd name="connsiteY7" fmla="*/ 108112 h 240288"/>
                <a:gd name="connsiteX8" fmla="*/ 111248 w 519982"/>
                <a:gd name="connsiteY8" fmla="*/ 78469 h 240288"/>
                <a:gd name="connsiteX9" fmla="*/ 324683 w 519982"/>
                <a:gd name="connsiteY9" fmla="*/ 19181 h 240288"/>
                <a:gd name="connsiteX10" fmla="*/ 390945 w 519982"/>
                <a:gd name="connsiteY10" fmla="*/ 0 h 240288"/>
                <a:gd name="connsiteX11" fmla="*/ 508125 w 519982"/>
                <a:gd name="connsiteY11" fmla="*/ 118226 h 240288"/>
                <a:gd name="connsiteX12" fmla="*/ 519983 w 519982"/>
                <a:gd name="connsiteY12" fmla="*/ 132176 h 24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9982" h="240288">
                  <a:moveTo>
                    <a:pt x="519983" y="132176"/>
                  </a:moveTo>
                  <a:cubicBezTo>
                    <a:pt x="471507" y="145429"/>
                    <a:pt x="423030" y="158332"/>
                    <a:pt x="374903" y="171934"/>
                  </a:cubicBezTo>
                  <a:cubicBezTo>
                    <a:pt x="300619" y="192510"/>
                    <a:pt x="225987" y="213435"/>
                    <a:pt x="151703" y="234709"/>
                  </a:cubicBezTo>
                  <a:cubicBezTo>
                    <a:pt x="144379" y="236801"/>
                    <a:pt x="136358" y="235057"/>
                    <a:pt x="130080" y="240289"/>
                  </a:cubicBezTo>
                  <a:cubicBezTo>
                    <a:pt x="124849" y="239940"/>
                    <a:pt x="121710" y="236452"/>
                    <a:pt x="118572" y="233314"/>
                  </a:cubicBezTo>
                  <a:cubicBezTo>
                    <a:pt x="81604" y="196346"/>
                    <a:pt x="44637" y="159379"/>
                    <a:pt x="7669" y="122411"/>
                  </a:cubicBezTo>
                  <a:cubicBezTo>
                    <a:pt x="3833" y="118575"/>
                    <a:pt x="-1398" y="114739"/>
                    <a:pt x="345" y="107764"/>
                  </a:cubicBezTo>
                  <a:cubicBezTo>
                    <a:pt x="345" y="107764"/>
                    <a:pt x="1392" y="108112"/>
                    <a:pt x="1392" y="108112"/>
                  </a:cubicBezTo>
                  <a:cubicBezTo>
                    <a:pt x="38010" y="98347"/>
                    <a:pt x="74629" y="88582"/>
                    <a:pt x="111248" y="78469"/>
                  </a:cubicBezTo>
                  <a:cubicBezTo>
                    <a:pt x="182393" y="58939"/>
                    <a:pt x="253538" y="38711"/>
                    <a:pt x="324683" y="19181"/>
                  </a:cubicBezTo>
                  <a:cubicBezTo>
                    <a:pt x="347003" y="12904"/>
                    <a:pt x="369323" y="8719"/>
                    <a:pt x="390945" y="0"/>
                  </a:cubicBezTo>
                  <a:cubicBezTo>
                    <a:pt x="430005" y="39409"/>
                    <a:pt x="469065" y="78817"/>
                    <a:pt x="508125" y="118226"/>
                  </a:cubicBezTo>
                  <a:cubicBezTo>
                    <a:pt x="512310" y="122411"/>
                    <a:pt x="518239" y="125550"/>
                    <a:pt x="519983" y="132176"/>
                  </a:cubicBezTo>
                  <a:close/>
                </a:path>
              </a:pathLst>
            </a:custGeom>
            <a:solidFill>
              <a:srgbClr val="FDFAE5"/>
            </a:solidFill>
            <a:ln w="348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81EE723-642E-8F5B-EB87-87D5E9955A12}"/>
                </a:ext>
              </a:extLst>
            </p:cNvPr>
            <p:cNvSpPr/>
            <p:nvPr/>
          </p:nvSpPr>
          <p:spPr>
            <a:xfrm>
              <a:off x="2749604" y="3269317"/>
              <a:ext cx="289113" cy="495922"/>
            </a:xfrm>
            <a:custGeom>
              <a:avLst/>
              <a:gdLst>
                <a:gd name="connsiteX0" fmla="*/ 0 w 289113"/>
                <a:gd name="connsiteY0" fmla="*/ 292950 h 495922"/>
                <a:gd name="connsiteX1" fmla="*/ 56846 w 289113"/>
                <a:gd name="connsiteY1" fmla="*/ 86490 h 495922"/>
                <a:gd name="connsiteX2" fmla="*/ 80561 w 289113"/>
                <a:gd name="connsiteY2" fmla="*/ 0 h 495922"/>
                <a:gd name="connsiteX3" fmla="*/ 139849 w 289113"/>
                <a:gd name="connsiteY3" fmla="*/ 57195 h 495922"/>
                <a:gd name="connsiteX4" fmla="*/ 154147 w 289113"/>
                <a:gd name="connsiteY4" fmla="*/ 69401 h 495922"/>
                <a:gd name="connsiteX5" fmla="*/ 168097 w 289113"/>
                <a:gd name="connsiteY5" fmla="*/ 79864 h 495922"/>
                <a:gd name="connsiteX6" fmla="*/ 279697 w 289113"/>
                <a:gd name="connsiteY6" fmla="*/ 191464 h 495922"/>
                <a:gd name="connsiteX7" fmla="*/ 289114 w 289113"/>
                <a:gd name="connsiteY7" fmla="*/ 205762 h 495922"/>
                <a:gd name="connsiteX8" fmla="*/ 265050 w 289113"/>
                <a:gd name="connsiteY8" fmla="*/ 299925 h 495922"/>
                <a:gd name="connsiteX9" fmla="*/ 217620 w 289113"/>
                <a:gd name="connsiteY9" fmla="*/ 470463 h 495922"/>
                <a:gd name="connsiteX10" fmla="*/ 206460 w 289113"/>
                <a:gd name="connsiteY10" fmla="*/ 495574 h 495922"/>
                <a:gd name="connsiteX11" fmla="*/ 206111 w 289113"/>
                <a:gd name="connsiteY11" fmla="*/ 495922 h 495922"/>
                <a:gd name="connsiteX12" fmla="*/ 198439 w 289113"/>
                <a:gd name="connsiteY12" fmla="*/ 492086 h 495922"/>
                <a:gd name="connsiteX13" fmla="*/ 0 w 289113"/>
                <a:gd name="connsiteY13" fmla="*/ 292950 h 495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113" h="495922">
                  <a:moveTo>
                    <a:pt x="0" y="292950"/>
                  </a:moveTo>
                  <a:cubicBezTo>
                    <a:pt x="18832" y="224246"/>
                    <a:pt x="37316" y="155194"/>
                    <a:pt x="56846" y="86490"/>
                  </a:cubicBezTo>
                  <a:cubicBezTo>
                    <a:pt x="64868" y="57544"/>
                    <a:pt x="73935" y="29295"/>
                    <a:pt x="80561" y="0"/>
                  </a:cubicBezTo>
                  <a:cubicBezTo>
                    <a:pt x="102184" y="17089"/>
                    <a:pt x="119621" y="38362"/>
                    <a:pt x="139849" y="57195"/>
                  </a:cubicBezTo>
                  <a:cubicBezTo>
                    <a:pt x="144382" y="61380"/>
                    <a:pt x="149265" y="65565"/>
                    <a:pt x="154147" y="69401"/>
                  </a:cubicBezTo>
                  <a:cubicBezTo>
                    <a:pt x="159728" y="71842"/>
                    <a:pt x="163913" y="75679"/>
                    <a:pt x="168097" y="79864"/>
                  </a:cubicBezTo>
                  <a:cubicBezTo>
                    <a:pt x="205414" y="117180"/>
                    <a:pt x="242381" y="154147"/>
                    <a:pt x="279697" y="191464"/>
                  </a:cubicBezTo>
                  <a:cubicBezTo>
                    <a:pt x="283882" y="195649"/>
                    <a:pt x="288067" y="199485"/>
                    <a:pt x="289114" y="205762"/>
                  </a:cubicBezTo>
                  <a:cubicBezTo>
                    <a:pt x="284231" y="237847"/>
                    <a:pt x="273420" y="268537"/>
                    <a:pt x="265050" y="299925"/>
                  </a:cubicBezTo>
                  <a:cubicBezTo>
                    <a:pt x="249356" y="356771"/>
                    <a:pt x="234011" y="413966"/>
                    <a:pt x="217620" y="470463"/>
                  </a:cubicBezTo>
                  <a:cubicBezTo>
                    <a:pt x="215179" y="479182"/>
                    <a:pt x="213435" y="488599"/>
                    <a:pt x="206460" y="495574"/>
                  </a:cubicBezTo>
                  <a:cubicBezTo>
                    <a:pt x="206460" y="495574"/>
                    <a:pt x="206111" y="495922"/>
                    <a:pt x="206111" y="495922"/>
                  </a:cubicBezTo>
                  <a:cubicBezTo>
                    <a:pt x="203670" y="494527"/>
                    <a:pt x="200531" y="493830"/>
                    <a:pt x="198439" y="492086"/>
                  </a:cubicBezTo>
                  <a:cubicBezTo>
                    <a:pt x="131479" y="425475"/>
                    <a:pt x="65565" y="359212"/>
                    <a:pt x="0" y="292950"/>
                  </a:cubicBezTo>
                  <a:close/>
                </a:path>
              </a:pathLst>
            </a:custGeom>
            <a:solidFill>
              <a:schemeClr val="accent3">
                <a:lumMod val="75000"/>
              </a:schemeClr>
            </a:solidFill>
            <a:ln w="348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8371EF3E-B9F8-151F-CE78-4CE3B64CAB3A}"/>
                </a:ext>
              </a:extLst>
            </p:cNvPr>
            <p:cNvSpPr/>
            <p:nvPr/>
          </p:nvSpPr>
          <p:spPr>
            <a:xfrm>
              <a:off x="2903402" y="3259203"/>
              <a:ext cx="425823" cy="215354"/>
            </a:xfrm>
            <a:custGeom>
              <a:avLst/>
              <a:gdLst>
                <a:gd name="connsiteX0" fmla="*/ 131827 w 425823"/>
                <a:gd name="connsiteY0" fmla="*/ 212737 h 215354"/>
                <a:gd name="connsiteX1" fmla="*/ 0 w 425823"/>
                <a:gd name="connsiteY1" fmla="*/ 79864 h 215354"/>
                <a:gd name="connsiteX2" fmla="*/ 6626 w 425823"/>
                <a:gd name="connsiteY2" fmla="*/ 69401 h 215354"/>
                <a:gd name="connsiteX3" fmla="*/ 18484 w 425823"/>
                <a:gd name="connsiteY3" fmla="*/ 77422 h 215354"/>
                <a:gd name="connsiteX4" fmla="*/ 152752 w 425823"/>
                <a:gd name="connsiteY4" fmla="*/ 39060 h 215354"/>
                <a:gd name="connsiteX5" fmla="*/ 296089 w 425823"/>
                <a:gd name="connsiteY5" fmla="*/ 0 h 215354"/>
                <a:gd name="connsiteX6" fmla="*/ 405596 w 425823"/>
                <a:gd name="connsiteY6" fmla="*/ 111251 h 215354"/>
                <a:gd name="connsiteX7" fmla="*/ 425824 w 425823"/>
                <a:gd name="connsiteY7" fmla="*/ 132525 h 215354"/>
                <a:gd name="connsiteX8" fmla="*/ 424429 w 425823"/>
                <a:gd name="connsiteY8" fmla="*/ 132176 h 215354"/>
                <a:gd name="connsiteX9" fmla="*/ 404899 w 425823"/>
                <a:gd name="connsiteY9" fmla="*/ 142639 h 215354"/>
                <a:gd name="connsiteX10" fmla="*/ 149962 w 425823"/>
                <a:gd name="connsiteY10" fmla="*/ 213435 h 215354"/>
                <a:gd name="connsiteX11" fmla="*/ 131827 w 425823"/>
                <a:gd name="connsiteY11" fmla="*/ 212737 h 21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823" h="215354">
                  <a:moveTo>
                    <a:pt x="131827" y="212737"/>
                  </a:moveTo>
                  <a:cubicBezTo>
                    <a:pt x="86839" y="169492"/>
                    <a:pt x="41501" y="126247"/>
                    <a:pt x="0" y="79864"/>
                  </a:cubicBezTo>
                  <a:cubicBezTo>
                    <a:pt x="2092" y="76376"/>
                    <a:pt x="4534" y="72889"/>
                    <a:pt x="6626" y="69401"/>
                  </a:cubicBezTo>
                  <a:cubicBezTo>
                    <a:pt x="5231" y="79864"/>
                    <a:pt x="11509" y="79166"/>
                    <a:pt x="18484" y="77422"/>
                  </a:cubicBezTo>
                  <a:cubicBezTo>
                    <a:pt x="63124" y="64519"/>
                    <a:pt x="108112" y="51615"/>
                    <a:pt x="152752" y="39060"/>
                  </a:cubicBezTo>
                  <a:cubicBezTo>
                    <a:pt x="200531" y="25807"/>
                    <a:pt x="248310" y="12904"/>
                    <a:pt x="296089" y="0"/>
                  </a:cubicBezTo>
                  <a:cubicBezTo>
                    <a:pt x="332707" y="36967"/>
                    <a:pt x="369326" y="74284"/>
                    <a:pt x="405596" y="111251"/>
                  </a:cubicBezTo>
                  <a:cubicBezTo>
                    <a:pt x="412571" y="118226"/>
                    <a:pt x="419197" y="125550"/>
                    <a:pt x="425824" y="132525"/>
                  </a:cubicBezTo>
                  <a:cubicBezTo>
                    <a:pt x="425824" y="132525"/>
                    <a:pt x="424429" y="132176"/>
                    <a:pt x="424429" y="132176"/>
                  </a:cubicBezTo>
                  <a:cubicBezTo>
                    <a:pt x="419895" y="139151"/>
                    <a:pt x="412222" y="140546"/>
                    <a:pt x="404899" y="142639"/>
                  </a:cubicBezTo>
                  <a:cubicBezTo>
                    <a:pt x="320152" y="167051"/>
                    <a:pt x="235058" y="190417"/>
                    <a:pt x="149962" y="213435"/>
                  </a:cubicBezTo>
                  <a:cubicBezTo>
                    <a:pt x="144034" y="214830"/>
                    <a:pt x="137756" y="217271"/>
                    <a:pt x="131827" y="212737"/>
                  </a:cubicBezTo>
                  <a:close/>
                </a:path>
              </a:pathLst>
            </a:custGeom>
            <a:solidFill>
              <a:schemeClr val="accent2">
                <a:lumMod val="60000"/>
                <a:lumOff val="40000"/>
              </a:schemeClr>
            </a:solidFill>
            <a:ln w="348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94A8651C-CBAF-7A22-9EDD-3BB616EFA58E}"/>
                </a:ext>
              </a:extLst>
            </p:cNvPr>
            <p:cNvSpPr/>
            <p:nvPr/>
          </p:nvSpPr>
          <p:spPr>
            <a:xfrm>
              <a:off x="2955715" y="3391379"/>
              <a:ext cx="372464" cy="373738"/>
            </a:xfrm>
            <a:custGeom>
              <a:avLst/>
              <a:gdLst>
                <a:gd name="connsiteX0" fmla="*/ 79515 w 372464"/>
                <a:gd name="connsiteY0" fmla="*/ 80561 h 373738"/>
                <a:gd name="connsiteX1" fmla="*/ 240289 w 372464"/>
                <a:gd name="connsiteY1" fmla="*/ 36968 h 373738"/>
                <a:gd name="connsiteX2" fmla="*/ 372465 w 372464"/>
                <a:gd name="connsiteY2" fmla="*/ 0 h 373738"/>
                <a:gd name="connsiteX3" fmla="*/ 332707 w 372464"/>
                <a:gd name="connsiteY3" fmla="*/ 97301 h 373738"/>
                <a:gd name="connsiteX4" fmla="*/ 16740 w 372464"/>
                <a:gd name="connsiteY4" fmla="*/ 369675 h 373738"/>
                <a:gd name="connsiteX5" fmla="*/ 0 w 372464"/>
                <a:gd name="connsiteY5" fmla="*/ 373511 h 373738"/>
                <a:gd name="connsiteX6" fmla="*/ 66960 w 372464"/>
                <a:gd name="connsiteY6" fmla="*/ 129037 h 373738"/>
                <a:gd name="connsiteX7" fmla="*/ 79515 w 372464"/>
                <a:gd name="connsiteY7" fmla="*/ 80561 h 37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2464" h="373738">
                  <a:moveTo>
                    <a:pt x="79515" y="80561"/>
                  </a:moveTo>
                  <a:cubicBezTo>
                    <a:pt x="133223" y="65914"/>
                    <a:pt x="186581" y="51615"/>
                    <a:pt x="240289" y="36968"/>
                  </a:cubicBezTo>
                  <a:cubicBezTo>
                    <a:pt x="284231" y="24761"/>
                    <a:pt x="328174" y="12555"/>
                    <a:pt x="372465" y="0"/>
                  </a:cubicBezTo>
                  <a:cubicBezTo>
                    <a:pt x="366536" y="35573"/>
                    <a:pt x="350494" y="66960"/>
                    <a:pt x="332707" y="97301"/>
                  </a:cubicBezTo>
                  <a:cubicBezTo>
                    <a:pt x="258424" y="223897"/>
                    <a:pt x="155891" y="318409"/>
                    <a:pt x="16740" y="369675"/>
                  </a:cubicBezTo>
                  <a:cubicBezTo>
                    <a:pt x="11509" y="371767"/>
                    <a:pt x="5929" y="374557"/>
                    <a:pt x="0" y="373511"/>
                  </a:cubicBezTo>
                  <a:cubicBezTo>
                    <a:pt x="22320" y="291904"/>
                    <a:pt x="44640" y="210645"/>
                    <a:pt x="66960" y="129037"/>
                  </a:cubicBezTo>
                  <a:cubicBezTo>
                    <a:pt x="70796" y="112646"/>
                    <a:pt x="74981" y="96604"/>
                    <a:pt x="79515" y="80561"/>
                  </a:cubicBezTo>
                  <a:close/>
                </a:path>
              </a:pathLst>
            </a:custGeom>
            <a:solidFill>
              <a:schemeClr val="accent1"/>
            </a:solidFill>
            <a:ln w="3485" cap="flat">
              <a:noFill/>
              <a:prstDash val="solid"/>
              <a:miter/>
            </a:ln>
          </p:spPr>
          <p:txBody>
            <a:bodyPr rtlCol="0" anchor="ctr"/>
            <a:lstStyle/>
            <a:p>
              <a:endParaRPr lang="en-US"/>
            </a:p>
          </p:txBody>
        </p:sp>
      </p:grpSp>
      <p:sp>
        <p:nvSpPr>
          <p:cNvPr id="29" name="Freeform 32">
            <a:extLst>
              <a:ext uri="{FF2B5EF4-FFF2-40B4-BE49-F238E27FC236}">
                <a16:creationId xmlns:a16="http://schemas.microsoft.com/office/drawing/2014/main" id="{1CE36EA9-E4A1-3B31-ECEC-BBC778B895CE}"/>
              </a:ext>
            </a:extLst>
          </p:cNvPr>
          <p:cNvSpPr/>
          <p:nvPr userDrawn="1"/>
        </p:nvSpPr>
        <p:spPr>
          <a:xfrm>
            <a:off x="4613994" y="6065756"/>
            <a:ext cx="4519672" cy="531925"/>
          </a:xfrm>
          <a:custGeom>
            <a:avLst/>
            <a:gdLst>
              <a:gd name="connsiteX0" fmla="*/ 0 w 4124325"/>
              <a:gd name="connsiteY0" fmla="*/ 0 h 838200"/>
              <a:gd name="connsiteX1" fmla="*/ 0 w 4124325"/>
              <a:gd name="connsiteY1" fmla="*/ 0 h 838200"/>
              <a:gd name="connsiteX2" fmla="*/ 85725 w 4124325"/>
              <a:gd name="connsiteY2" fmla="*/ 9525 h 838200"/>
              <a:gd name="connsiteX3" fmla="*/ 123825 w 4124325"/>
              <a:gd name="connsiteY3" fmla="*/ 19050 h 838200"/>
              <a:gd name="connsiteX4" fmla="*/ 209550 w 4124325"/>
              <a:gd name="connsiteY4" fmla="*/ 28575 h 838200"/>
              <a:gd name="connsiteX5" fmla="*/ 285750 w 4124325"/>
              <a:gd name="connsiteY5" fmla="*/ 38100 h 838200"/>
              <a:gd name="connsiteX6" fmla="*/ 323850 w 4124325"/>
              <a:gd name="connsiteY6" fmla="*/ 57150 h 838200"/>
              <a:gd name="connsiteX7" fmla="*/ 323850 w 4124325"/>
              <a:gd name="connsiteY7" fmla="*/ 57150 h 838200"/>
              <a:gd name="connsiteX8" fmla="*/ 238125 w 4124325"/>
              <a:gd name="connsiteY8" fmla="*/ 352425 h 838200"/>
              <a:gd name="connsiteX9" fmla="*/ 971550 w 4124325"/>
              <a:gd name="connsiteY9" fmla="*/ 257175 h 838200"/>
              <a:gd name="connsiteX10" fmla="*/ 800100 w 4124325"/>
              <a:gd name="connsiteY10" fmla="*/ 609600 h 838200"/>
              <a:gd name="connsiteX11" fmla="*/ 2524125 w 4124325"/>
              <a:gd name="connsiteY11" fmla="*/ 495300 h 838200"/>
              <a:gd name="connsiteX12" fmla="*/ 2190750 w 4124325"/>
              <a:gd name="connsiteY12" fmla="*/ 838200 h 838200"/>
              <a:gd name="connsiteX13" fmla="*/ 4124325 w 4124325"/>
              <a:gd name="connsiteY13" fmla="*/ 704850 h 838200"/>
              <a:gd name="connsiteX0" fmla="*/ 0 w 4124325"/>
              <a:gd name="connsiteY0" fmla="*/ 0 h 838200"/>
              <a:gd name="connsiteX1" fmla="*/ 0 w 4124325"/>
              <a:gd name="connsiteY1" fmla="*/ 0 h 838200"/>
              <a:gd name="connsiteX2" fmla="*/ 85725 w 4124325"/>
              <a:gd name="connsiteY2" fmla="*/ 9525 h 838200"/>
              <a:gd name="connsiteX3" fmla="*/ 123825 w 4124325"/>
              <a:gd name="connsiteY3" fmla="*/ 19050 h 838200"/>
              <a:gd name="connsiteX4" fmla="*/ 285750 w 4124325"/>
              <a:gd name="connsiteY4" fmla="*/ 38100 h 838200"/>
              <a:gd name="connsiteX5" fmla="*/ 323850 w 4124325"/>
              <a:gd name="connsiteY5" fmla="*/ 57150 h 838200"/>
              <a:gd name="connsiteX6" fmla="*/ 323850 w 4124325"/>
              <a:gd name="connsiteY6" fmla="*/ 57150 h 838200"/>
              <a:gd name="connsiteX7" fmla="*/ 238125 w 4124325"/>
              <a:gd name="connsiteY7" fmla="*/ 352425 h 838200"/>
              <a:gd name="connsiteX8" fmla="*/ 971550 w 4124325"/>
              <a:gd name="connsiteY8" fmla="*/ 257175 h 838200"/>
              <a:gd name="connsiteX9" fmla="*/ 800100 w 4124325"/>
              <a:gd name="connsiteY9" fmla="*/ 609600 h 838200"/>
              <a:gd name="connsiteX10" fmla="*/ 2524125 w 4124325"/>
              <a:gd name="connsiteY10" fmla="*/ 495300 h 838200"/>
              <a:gd name="connsiteX11" fmla="*/ 2190750 w 4124325"/>
              <a:gd name="connsiteY11" fmla="*/ 838200 h 838200"/>
              <a:gd name="connsiteX12" fmla="*/ 4124325 w 4124325"/>
              <a:gd name="connsiteY12" fmla="*/ 704850 h 838200"/>
              <a:gd name="connsiteX0" fmla="*/ 0 w 4124325"/>
              <a:gd name="connsiteY0" fmla="*/ 0 h 838200"/>
              <a:gd name="connsiteX1" fmla="*/ 0 w 4124325"/>
              <a:gd name="connsiteY1" fmla="*/ 0 h 838200"/>
              <a:gd name="connsiteX2" fmla="*/ 85725 w 4124325"/>
              <a:gd name="connsiteY2" fmla="*/ 9525 h 838200"/>
              <a:gd name="connsiteX3" fmla="*/ 285750 w 4124325"/>
              <a:gd name="connsiteY3" fmla="*/ 38100 h 838200"/>
              <a:gd name="connsiteX4" fmla="*/ 323850 w 4124325"/>
              <a:gd name="connsiteY4" fmla="*/ 57150 h 838200"/>
              <a:gd name="connsiteX5" fmla="*/ 323850 w 4124325"/>
              <a:gd name="connsiteY5" fmla="*/ 57150 h 838200"/>
              <a:gd name="connsiteX6" fmla="*/ 238125 w 4124325"/>
              <a:gd name="connsiteY6" fmla="*/ 352425 h 838200"/>
              <a:gd name="connsiteX7" fmla="*/ 971550 w 4124325"/>
              <a:gd name="connsiteY7" fmla="*/ 257175 h 838200"/>
              <a:gd name="connsiteX8" fmla="*/ 800100 w 4124325"/>
              <a:gd name="connsiteY8" fmla="*/ 609600 h 838200"/>
              <a:gd name="connsiteX9" fmla="*/ 2524125 w 4124325"/>
              <a:gd name="connsiteY9" fmla="*/ 495300 h 838200"/>
              <a:gd name="connsiteX10" fmla="*/ 2190750 w 4124325"/>
              <a:gd name="connsiteY10" fmla="*/ 838200 h 838200"/>
              <a:gd name="connsiteX11" fmla="*/ 4124325 w 4124325"/>
              <a:gd name="connsiteY11" fmla="*/ 704850 h 838200"/>
              <a:gd name="connsiteX0" fmla="*/ 0 w 4124325"/>
              <a:gd name="connsiteY0" fmla="*/ 0 h 838200"/>
              <a:gd name="connsiteX1" fmla="*/ 0 w 4124325"/>
              <a:gd name="connsiteY1" fmla="*/ 0 h 838200"/>
              <a:gd name="connsiteX2" fmla="*/ 285750 w 4124325"/>
              <a:gd name="connsiteY2" fmla="*/ 38100 h 838200"/>
              <a:gd name="connsiteX3" fmla="*/ 323850 w 4124325"/>
              <a:gd name="connsiteY3" fmla="*/ 57150 h 838200"/>
              <a:gd name="connsiteX4" fmla="*/ 323850 w 4124325"/>
              <a:gd name="connsiteY4" fmla="*/ 57150 h 838200"/>
              <a:gd name="connsiteX5" fmla="*/ 238125 w 4124325"/>
              <a:gd name="connsiteY5" fmla="*/ 352425 h 838200"/>
              <a:gd name="connsiteX6" fmla="*/ 971550 w 4124325"/>
              <a:gd name="connsiteY6" fmla="*/ 257175 h 838200"/>
              <a:gd name="connsiteX7" fmla="*/ 800100 w 4124325"/>
              <a:gd name="connsiteY7" fmla="*/ 609600 h 838200"/>
              <a:gd name="connsiteX8" fmla="*/ 2524125 w 4124325"/>
              <a:gd name="connsiteY8" fmla="*/ 495300 h 838200"/>
              <a:gd name="connsiteX9" fmla="*/ 2190750 w 4124325"/>
              <a:gd name="connsiteY9" fmla="*/ 838200 h 838200"/>
              <a:gd name="connsiteX10" fmla="*/ 4124325 w 4124325"/>
              <a:gd name="connsiteY10" fmla="*/ 704850 h 838200"/>
              <a:gd name="connsiteX0" fmla="*/ 0 w 4124325"/>
              <a:gd name="connsiteY0" fmla="*/ 0 h 838200"/>
              <a:gd name="connsiteX1" fmla="*/ 0 w 4124325"/>
              <a:gd name="connsiteY1" fmla="*/ 0 h 838200"/>
              <a:gd name="connsiteX2" fmla="*/ 323850 w 4124325"/>
              <a:gd name="connsiteY2" fmla="*/ 57150 h 838200"/>
              <a:gd name="connsiteX3" fmla="*/ 323850 w 4124325"/>
              <a:gd name="connsiteY3" fmla="*/ 57150 h 838200"/>
              <a:gd name="connsiteX4" fmla="*/ 238125 w 4124325"/>
              <a:gd name="connsiteY4" fmla="*/ 352425 h 838200"/>
              <a:gd name="connsiteX5" fmla="*/ 971550 w 4124325"/>
              <a:gd name="connsiteY5" fmla="*/ 257175 h 838200"/>
              <a:gd name="connsiteX6" fmla="*/ 800100 w 4124325"/>
              <a:gd name="connsiteY6" fmla="*/ 609600 h 838200"/>
              <a:gd name="connsiteX7" fmla="*/ 2524125 w 4124325"/>
              <a:gd name="connsiteY7" fmla="*/ 495300 h 838200"/>
              <a:gd name="connsiteX8" fmla="*/ 2190750 w 4124325"/>
              <a:gd name="connsiteY8" fmla="*/ 838200 h 838200"/>
              <a:gd name="connsiteX9" fmla="*/ 4124325 w 4124325"/>
              <a:gd name="connsiteY9" fmla="*/ 704850 h 838200"/>
              <a:gd name="connsiteX0" fmla="*/ 0 w 4124325"/>
              <a:gd name="connsiteY0" fmla="*/ 19050 h 857250"/>
              <a:gd name="connsiteX1" fmla="*/ 0 w 4124325"/>
              <a:gd name="connsiteY1" fmla="*/ 19050 h 857250"/>
              <a:gd name="connsiteX2" fmla="*/ 323850 w 4124325"/>
              <a:gd name="connsiteY2" fmla="*/ 76200 h 857250"/>
              <a:gd name="connsiteX3" fmla="*/ 400050 w 4124325"/>
              <a:gd name="connsiteY3" fmla="*/ 0 h 857250"/>
              <a:gd name="connsiteX4" fmla="*/ 238125 w 4124325"/>
              <a:gd name="connsiteY4" fmla="*/ 371475 h 857250"/>
              <a:gd name="connsiteX5" fmla="*/ 971550 w 4124325"/>
              <a:gd name="connsiteY5" fmla="*/ 276225 h 857250"/>
              <a:gd name="connsiteX6" fmla="*/ 800100 w 4124325"/>
              <a:gd name="connsiteY6" fmla="*/ 628650 h 857250"/>
              <a:gd name="connsiteX7" fmla="*/ 2524125 w 4124325"/>
              <a:gd name="connsiteY7" fmla="*/ 514350 h 857250"/>
              <a:gd name="connsiteX8" fmla="*/ 2190750 w 4124325"/>
              <a:gd name="connsiteY8" fmla="*/ 857250 h 857250"/>
              <a:gd name="connsiteX9" fmla="*/ 4124325 w 4124325"/>
              <a:gd name="connsiteY9" fmla="*/ 723900 h 85725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284758 w 4124325"/>
              <a:gd name="connsiteY6" fmla="*/ 437570 h 838200"/>
              <a:gd name="connsiteX7" fmla="*/ 2524125 w 4124325"/>
              <a:gd name="connsiteY7" fmla="*/ 495300 h 838200"/>
              <a:gd name="connsiteX8" fmla="*/ 2190750 w 4124325"/>
              <a:gd name="connsiteY8" fmla="*/ 838200 h 838200"/>
              <a:gd name="connsiteX9" fmla="*/ 4124325 w 4124325"/>
              <a:gd name="connsiteY9"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698"/>
              <a:gd name="connsiteX1" fmla="*/ 0 w 4124325"/>
              <a:gd name="connsiteY1" fmla="*/ 0 h 838698"/>
              <a:gd name="connsiteX2" fmla="*/ 323850 w 4124325"/>
              <a:gd name="connsiteY2" fmla="*/ 57150 h 838698"/>
              <a:gd name="connsiteX3" fmla="*/ 238125 w 4124325"/>
              <a:gd name="connsiteY3" fmla="*/ 352425 h 838698"/>
              <a:gd name="connsiteX4" fmla="*/ 971550 w 4124325"/>
              <a:gd name="connsiteY4" fmla="*/ 257175 h 838698"/>
              <a:gd name="connsiteX5" fmla="*/ 704684 w 4124325"/>
              <a:gd name="connsiteY5" fmla="*/ 629478 h 838698"/>
              <a:gd name="connsiteX6" fmla="*/ 2524125 w 4124325"/>
              <a:gd name="connsiteY6" fmla="*/ 495300 h 838698"/>
              <a:gd name="connsiteX7" fmla="*/ 2190750 w 4124325"/>
              <a:gd name="connsiteY7" fmla="*/ 838200 h 838698"/>
              <a:gd name="connsiteX8" fmla="*/ 4124325 w 4124325"/>
              <a:gd name="connsiteY8" fmla="*/ 704850 h 838698"/>
              <a:gd name="connsiteX0" fmla="*/ 0 w 5281240"/>
              <a:gd name="connsiteY0" fmla="*/ 0 h 838698"/>
              <a:gd name="connsiteX1" fmla="*/ 0 w 5281240"/>
              <a:gd name="connsiteY1" fmla="*/ 0 h 838698"/>
              <a:gd name="connsiteX2" fmla="*/ 323850 w 5281240"/>
              <a:gd name="connsiteY2" fmla="*/ 57150 h 838698"/>
              <a:gd name="connsiteX3" fmla="*/ 238125 w 5281240"/>
              <a:gd name="connsiteY3" fmla="*/ 352425 h 838698"/>
              <a:gd name="connsiteX4" fmla="*/ 971550 w 5281240"/>
              <a:gd name="connsiteY4" fmla="*/ 257175 h 838698"/>
              <a:gd name="connsiteX5" fmla="*/ 704684 w 5281240"/>
              <a:gd name="connsiteY5" fmla="*/ 629478 h 838698"/>
              <a:gd name="connsiteX6" fmla="*/ 2524125 w 5281240"/>
              <a:gd name="connsiteY6" fmla="*/ 495300 h 838698"/>
              <a:gd name="connsiteX7" fmla="*/ 2190750 w 5281240"/>
              <a:gd name="connsiteY7" fmla="*/ 838200 h 838698"/>
              <a:gd name="connsiteX8" fmla="*/ 5281240 w 5281240"/>
              <a:gd name="connsiteY8" fmla="*/ 617385 h 838698"/>
              <a:gd name="connsiteX0" fmla="*/ 0 w 7139742"/>
              <a:gd name="connsiteY0" fmla="*/ 0 h 838698"/>
              <a:gd name="connsiteX1" fmla="*/ 0 w 7139742"/>
              <a:gd name="connsiteY1" fmla="*/ 0 h 838698"/>
              <a:gd name="connsiteX2" fmla="*/ 323850 w 7139742"/>
              <a:gd name="connsiteY2" fmla="*/ 57150 h 838698"/>
              <a:gd name="connsiteX3" fmla="*/ 238125 w 7139742"/>
              <a:gd name="connsiteY3" fmla="*/ 352425 h 838698"/>
              <a:gd name="connsiteX4" fmla="*/ 971550 w 7139742"/>
              <a:gd name="connsiteY4" fmla="*/ 257175 h 838698"/>
              <a:gd name="connsiteX5" fmla="*/ 704684 w 7139742"/>
              <a:gd name="connsiteY5" fmla="*/ 629478 h 838698"/>
              <a:gd name="connsiteX6" fmla="*/ 2524125 w 7139742"/>
              <a:gd name="connsiteY6" fmla="*/ 495300 h 838698"/>
              <a:gd name="connsiteX7" fmla="*/ 2190750 w 7139742"/>
              <a:gd name="connsiteY7" fmla="*/ 838200 h 838698"/>
              <a:gd name="connsiteX8" fmla="*/ 7139742 w 7139742"/>
              <a:gd name="connsiteY8" fmla="*/ 608318 h 838698"/>
              <a:gd name="connsiteX0" fmla="*/ 0 w 7239467"/>
              <a:gd name="connsiteY0" fmla="*/ 0 h 838698"/>
              <a:gd name="connsiteX1" fmla="*/ 0 w 7239467"/>
              <a:gd name="connsiteY1" fmla="*/ 0 h 838698"/>
              <a:gd name="connsiteX2" fmla="*/ 323850 w 7239467"/>
              <a:gd name="connsiteY2" fmla="*/ 57150 h 838698"/>
              <a:gd name="connsiteX3" fmla="*/ 238125 w 7239467"/>
              <a:gd name="connsiteY3" fmla="*/ 352425 h 838698"/>
              <a:gd name="connsiteX4" fmla="*/ 971550 w 7239467"/>
              <a:gd name="connsiteY4" fmla="*/ 257175 h 838698"/>
              <a:gd name="connsiteX5" fmla="*/ 704684 w 7239467"/>
              <a:gd name="connsiteY5" fmla="*/ 629478 h 838698"/>
              <a:gd name="connsiteX6" fmla="*/ 2524125 w 7239467"/>
              <a:gd name="connsiteY6" fmla="*/ 495300 h 838698"/>
              <a:gd name="connsiteX7" fmla="*/ 2190750 w 7239467"/>
              <a:gd name="connsiteY7" fmla="*/ 838200 h 838698"/>
              <a:gd name="connsiteX8" fmla="*/ 7239467 w 7239467"/>
              <a:gd name="connsiteY8" fmla="*/ 608318 h 838698"/>
              <a:gd name="connsiteX0" fmla="*/ 0 w 7194137"/>
              <a:gd name="connsiteY0" fmla="*/ 0 h 838698"/>
              <a:gd name="connsiteX1" fmla="*/ 0 w 7194137"/>
              <a:gd name="connsiteY1" fmla="*/ 0 h 838698"/>
              <a:gd name="connsiteX2" fmla="*/ 323850 w 7194137"/>
              <a:gd name="connsiteY2" fmla="*/ 57150 h 838698"/>
              <a:gd name="connsiteX3" fmla="*/ 238125 w 7194137"/>
              <a:gd name="connsiteY3" fmla="*/ 352425 h 838698"/>
              <a:gd name="connsiteX4" fmla="*/ 971550 w 7194137"/>
              <a:gd name="connsiteY4" fmla="*/ 257175 h 838698"/>
              <a:gd name="connsiteX5" fmla="*/ 704684 w 7194137"/>
              <a:gd name="connsiteY5" fmla="*/ 629478 h 838698"/>
              <a:gd name="connsiteX6" fmla="*/ 2524125 w 7194137"/>
              <a:gd name="connsiteY6" fmla="*/ 495300 h 838698"/>
              <a:gd name="connsiteX7" fmla="*/ 2190750 w 7194137"/>
              <a:gd name="connsiteY7" fmla="*/ 838200 h 838698"/>
              <a:gd name="connsiteX8" fmla="*/ 7194137 w 7194137"/>
              <a:gd name="connsiteY8" fmla="*/ 608318 h 838698"/>
              <a:gd name="connsiteX0" fmla="*/ 0 w 7194137"/>
              <a:gd name="connsiteY0" fmla="*/ 0 h 838698"/>
              <a:gd name="connsiteX1" fmla="*/ 0 w 7194137"/>
              <a:gd name="connsiteY1" fmla="*/ 0 h 838698"/>
              <a:gd name="connsiteX2" fmla="*/ 323850 w 7194137"/>
              <a:gd name="connsiteY2" fmla="*/ 57150 h 838698"/>
              <a:gd name="connsiteX3" fmla="*/ 238125 w 7194137"/>
              <a:gd name="connsiteY3" fmla="*/ 352425 h 838698"/>
              <a:gd name="connsiteX4" fmla="*/ 971550 w 7194137"/>
              <a:gd name="connsiteY4" fmla="*/ 257175 h 838698"/>
              <a:gd name="connsiteX5" fmla="*/ 704684 w 7194137"/>
              <a:gd name="connsiteY5" fmla="*/ 629478 h 838698"/>
              <a:gd name="connsiteX6" fmla="*/ 2524125 w 7194137"/>
              <a:gd name="connsiteY6" fmla="*/ 495300 h 838698"/>
              <a:gd name="connsiteX7" fmla="*/ 2190750 w 7194137"/>
              <a:gd name="connsiteY7" fmla="*/ 838200 h 838698"/>
              <a:gd name="connsiteX8" fmla="*/ 7194137 w 7194137"/>
              <a:gd name="connsiteY8" fmla="*/ 608318 h 838698"/>
              <a:gd name="connsiteX0" fmla="*/ 0 w 7194137"/>
              <a:gd name="connsiteY0" fmla="*/ 0 h 838698"/>
              <a:gd name="connsiteX1" fmla="*/ 0 w 7194137"/>
              <a:gd name="connsiteY1" fmla="*/ 0 h 838698"/>
              <a:gd name="connsiteX2" fmla="*/ 323850 w 7194137"/>
              <a:gd name="connsiteY2" fmla="*/ 57150 h 838698"/>
              <a:gd name="connsiteX3" fmla="*/ 238125 w 7194137"/>
              <a:gd name="connsiteY3" fmla="*/ 352425 h 838698"/>
              <a:gd name="connsiteX4" fmla="*/ 971550 w 7194137"/>
              <a:gd name="connsiteY4" fmla="*/ 257175 h 838698"/>
              <a:gd name="connsiteX5" fmla="*/ 704684 w 7194137"/>
              <a:gd name="connsiteY5" fmla="*/ 629478 h 838698"/>
              <a:gd name="connsiteX6" fmla="*/ 2524125 w 7194137"/>
              <a:gd name="connsiteY6" fmla="*/ 495300 h 838698"/>
              <a:gd name="connsiteX7" fmla="*/ 2190750 w 7194137"/>
              <a:gd name="connsiteY7" fmla="*/ 838200 h 838698"/>
              <a:gd name="connsiteX8" fmla="*/ 7194137 w 7194137"/>
              <a:gd name="connsiteY8" fmla="*/ 608318 h 83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4137" h="838698">
                <a:moveTo>
                  <a:pt x="0" y="0"/>
                </a:moveTo>
                <a:lnTo>
                  <a:pt x="0" y="0"/>
                </a:lnTo>
                <a:cubicBezTo>
                  <a:pt x="107950" y="19050"/>
                  <a:pt x="386654" y="-32693"/>
                  <a:pt x="323850" y="57150"/>
                </a:cubicBezTo>
                <a:cubicBezTo>
                  <a:pt x="233116" y="186948"/>
                  <a:pt x="70540" y="342942"/>
                  <a:pt x="238125" y="352425"/>
                </a:cubicBezTo>
                <a:cubicBezTo>
                  <a:pt x="482600" y="320675"/>
                  <a:pt x="985493" y="129899"/>
                  <a:pt x="971550" y="257175"/>
                </a:cubicBezTo>
                <a:cubicBezTo>
                  <a:pt x="942229" y="426333"/>
                  <a:pt x="475587" y="595492"/>
                  <a:pt x="704684" y="629478"/>
                </a:cubicBezTo>
                <a:cubicBezTo>
                  <a:pt x="963446" y="669165"/>
                  <a:pt x="2681964" y="361122"/>
                  <a:pt x="2524125" y="495300"/>
                </a:cubicBezTo>
                <a:cubicBezTo>
                  <a:pt x="2413000" y="609600"/>
                  <a:pt x="1912261" y="851121"/>
                  <a:pt x="2190750" y="838200"/>
                </a:cubicBezTo>
                <a:cubicBezTo>
                  <a:pt x="3220913" y="764595"/>
                  <a:pt x="6218369" y="618462"/>
                  <a:pt x="7194137" y="608318"/>
                </a:cubicBezTo>
              </a:path>
            </a:pathLst>
          </a:custGeom>
          <a:ln w="349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1"/>
          </a:p>
        </p:txBody>
      </p:sp>
      <p:sp>
        <p:nvSpPr>
          <p:cNvPr id="30" name="Rectangle: Rounded Corners 29">
            <a:extLst>
              <a:ext uri="{FF2B5EF4-FFF2-40B4-BE49-F238E27FC236}">
                <a16:creationId xmlns:a16="http://schemas.microsoft.com/office/drawing/2014/main" id="{15EB444B-10A1-FC56-D7C7-203C105A787D}"/>
              </a:ext>
            </a:extLst>
          </p:cNvPr>
          <p:cNvSpPr/>
          <p:nvPr userDrawn="1"/>
        </p:nvSpPr>
        <p:spPr>
          <a:xfrm>
            <a:off x="228600" y="276225"/>
            <a:ext cx="8686800" cy="577947"/>
          </a:xfrm>
          <a:prstGeom prst="roundRect">
            <a:avLst/>
          </a:prstGeom>
          <a:gradFill flip="none" rotWithShape="1">
            <a:gsLst>
              <a:gs pos="0">
                <a:schemeClr val="accent2"/>
              </a:gs>
              <a:gs pos="50000">
                <a:schemeClr val="accent1"/>
              </a:gs>
              <a:gs pos="100000">
                <a:schemeClr val="accent1">
                  <a:lumMod val="5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1" name="Isosceles Triangle 30">
            <a:extLst>
              <a:ext uri="{FF2B5EF4-FFF2-40B4-BE49-F238E27FC236}">
                <a16:creationId xmlns:a16="http://schemas.microsoft.com/office/drawing/2014/main" id="{6E5EA752-6295-257C-7D04-E04027A25A84}"/>
              </a:ext>
            </a:extLst>
          </p:cNvPr>
          <p:cNvSpPr/>
          <p:nvPr userDrawn="1"/>
        </p:nvSpPr>
        <p:spPr>
          <a:xfrm flipV="1">
            <a:off x="4295512" y="825431"/>
            <a:ext cx="552976" cy="160917"/>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14">
            <a:extLst>
              <a:ext uri="{FF2B5EF4-FFF2-40B4-BE49-F238E27FC236}">
                <a16:creationId xmlns:a16="http://schemas.microsoft.com/office/drawing/2014/main" id="{B18EB1E1-759D-9419-1656-D45F5ECE3B6A}"/>
              </a:ext>
            </a:extLst>
          </p:cNvPr>
          <p:cNvSpPr>
            <a:spLocks noGrp="1"/>
          </p:cNvSpPr>
          <p:nvPr>
            <p:ph type="body" sz="quarter" idx="11" hasCustomPrompt="1"/>
          </p:nvPr>
        </p:nvSpPr>
        <p:spPr>
          <a:xfrm>
            <a:off x="1865878" y="371299"/>
            <a:ext cx="5412245" cy="387798"/>
          </a:xfrm>
          <a:prstGeom prst="rect">
            <a:avLst/>
          </a:prstGeom>
        </p:spPr>
        <p:txBody>
          <a:bodyPr wrap="none" lIns="0" tIns="0" rIns="0" bIns="0" anchor="ctr">
            <a:noAutofit/>
          </a:bodyPr>
          <a:lstStyle>
            <a:lvl1pPr marL="0" indent="0" algn="ctr">
              <a:buNone/>
              <a:defRPr sz="2400" b="1">
                <a:solidFill>
                  <a:schemeClr val="bg1"/>
                </a:solidFill>
              </a:defRPr>
            </a:lvl1pPr>
          </a:lstStyle>
          <a:p>
            <a:pPr lvl="0"/>
            <a:r>
              <a:rPr lang="en-US" dirty="0"/>
              <a:t>Table Of Contents</a:t>
            </a:r>
          </a:p>
        </p:txBody>
      </p:sp>
      <p:sp>
        <p:nvSpPr>
          <p:cNvPr id="33" name="Text Placeholder 42">
            <a:extLst>
              <a:ext uri="{FF2B5EF4-FFF2-40B4-BE49-F238E27FC236}">
                <a16:creationId xmlns:a16="http://schemas.microsoft.com/office/drawing/2014/main" id="{C1EFB8BF-AECF-669B-57F7-EC6DB899CC52}"/>
              </a:ext>
            </a:extLst>
          </p:cNvPr>
          <p:cNvSpPr>
            <a:spLocks noGrp="1"/>
          </p:cNvSpPr>
          <p:nvPr>
            <p:ph type="body" sz="quarter" idx="13" hasCustomPrompt="1"/>
          </p:nvPr>
        </p:nvSpPr>
        <p:spPr>
          <a:xfrm>
            <a:off x="1213164" y="1255107"/>
            <a:ext cx="813089" cy="558302"/>
          </a:xfrm>
          <a:prstGeom prst="roundRect">
            <a:avLst>
              <a:gd name="adj" fmla="val 50000"/>
            </a:avLst>
          </a:prstGeom>
          <a:solidFill>
            <a:schemeClr val="accent3"/>
          </a:solidFill>
        </p:spPr>
        <p:txBody>
          <a:bodyPr wrap="square" anchor="ctr">
            <a:spAutoFit/>
          </a:bodyPr>
          <a:lstStyle>
            <a:lvl1pPr marL="0" indent="0" algn="ctr">
              <a:buNone/>
              <a:defRPr sz="2200" b="1">
                <a:solidFill>
                  <a:schemeClr val="bg1"/>
                </a:solidFill>
              </a:defRPr>
            </a:lvl1pPr>
          </a:lstStyle>
          <a:p>
            <a:pPr lvl="0"/>
            <a:r>
              <a:rPr lang="en-US" dirty="0"/>
              <a:t>01</a:t>
            </a:r>
          </a:p>
        </p:txBody>
      </p:sp>
      <p:sp>
        <p:nvSpPr>
          <p:cNvPr id="34" name="Text Placeholder 42">
            <a:extLst>
              <a:ext uri="{FF2B5EF4-FFF2-40B4-BE49-F238E27FC236}">
                <a16:creationId xmlns:a16="http://schemas.microsoft.com/office/drawing/2014/main" id="{954EC621-8321-4561-95B7-7FDD275AECE4}"/>
              </a:ext>
            </a:extLst>
          </p:cNvPr>
          <p:cNvSpPr>
            <a:spLocks noGrp="1"/>
          </p:cNvSpPr>
          <p:nvPr>
            <p:ph type="body" sz="quarter" idx="18" hasCustomPrompt="1"/>
          </p:nvPr>
        </p:nvSpPr>
        <p:spPr>
          <a:xfrm>
            <a:off x="2117401" y="1320026"/>
            <a:ext cx="4319262" cy="428464"/>
          </a:xfrm>
          <a:prstGeom prst="rect">
            <a:avLst/>
          </a:prstGeom>
        </p:spPr>
        <p:txBody>
          <a:bodyPr wrap="square" anchor="ctr">
            <a:noAutofit/>
          </a:bodyPr>
          <a:lstStyle>
            <a:lvl1pPr marL="0" indent="0" algn="l">
              <a:buNone/>
              <a:defRPr sz="2200" b="1">
                <a:solidFill>
                  <a:schemeClr val="bg1"/>
                </a:solidFill>
              </a:defRPr>
            </a:lvl1pPr>
          </a:lstStyle>
          <a:p>
            <a:pPr lvl="0"/>
            <a:r>
              <a:rPr lang="en-US" dirty="0"/>
              <a:t>Section Title</a:t>
            </a:r>
          </a:p>
        </p:txBody>
      </p:sp>
      <p:sp>
        <p:nvSpPr>
          <p:cNvPr id="35" name="Text Placeholder 42">
            <a:extLst>
              <a:ext uri="{FF2B5EF4-FFF2-40B4-BE49-F238E27FC236}">
                <a16:creationId xmlns:a16="http://schemas.microsoft.com/office/drawing/2014/main" id="{3D5A854D-1D55-629E-5B37-4B7FAEC418AE}"/>
              </a:ext>
            </a:extLst>
          </p:cNvPr>
          <p:cNvSpPr>
            <a:spLocks noGrp="1"/>
          </p:cNvSpPr>
          <p:nvPr>
            <p:ph type="body" sz="quarter" idx="19" hasCustomPrompt="1"/>
          </p:nvPr>
        </p:nvSpPr>
        <p:spPr>
          <a:xfrm>
            <a:off x="2634624" y="1866184"/>
            <a:ext cx="813089" cy="558302"/>
          </a:xfrm>
          <a:prstGeom prst="roundRect">
            <a:avLst>
              <a:gd name="adj" fmla="val 50000"/>
            </a:avLst>
          </a:prstGeom>
          <a:solidFill>
            <a:schemeClr val="accent3"/>
          </a:solidFill>
        </p:spPr>
        <p:txBody>
          <a:bodyPr wrap="square" anchor="ctr">
            <a:spAutoFit/>
          </a:bodyPr>
          <a:lstStyle>
            <a:lvl1pPr marL="0" indent="0" algn="ctr">
              <a:buNone/>
              <a:defRPr sz="2200" b="1">
                <a:solidFill>
                  <a:schemeClr val="bg1"/>
                </a:solidFill>
              </a:defRPr>
            </a:lvl1pPr>
          </a:lstStyle>
          <a:p>
            <a:pPr lvl="0"/>
            <a:r>
              <a:rPr lang="en-US" dirty="0"/>
              <a:t>01</a:t>
            </a:r>
          </a:p>
        </p:txBody>
      </p:sp>
      <p:sp>
        <p:nvSpPr>
          <p:cNvPr id="36" name="Text Placeholder 42">
            <a:extLst>
              <a:ext uri="{FF2B5EF4-FFF2-40B4-BE49-F238E27FC236}">
                <a16:creationId xmlns:a16="http://schemas.microsoft.com/office/drawing/2014/main" id="{6C2C1E4D-E75A-CA37-6683-1EF9B4BAF189}"/>
              </a:ext>
            </a:extLst>
          </p:cNvPr>
          <p:cNvSpPr>
            <a:spLocks noGrp="1"/>
          </p:cNvSpPr>
          <p:nvPr>
            <p:ph type="body" sz="quarter" idx="20" hasCustomPrompt="1"/>
          </p:nvPr>
        </p:nvSpPr>
        <p:spPr>
          <a:xfrm>
            <a:off x="3538860" y="1931103"/>
            <a:ext cx="5376540" cy="428464"/>
          </a:xfrm>
          <a:prstGeom prst="rect">
            <a:avLst/>
          </a:prstGeom>
        </p:spPr>
        <p:txBody>
          <a:bodyPr wrap="square" anchor="ctr">
            <a:noAutofit/>
          </a:bodyPr>
          <a:lstStyle>
            <a:lvl1pPr marL="0" indent="0" algn="l">
              <a:buNone/>
              <a:defRPr sz="2200" b="1">
                <a:solidFill>
                  <a:schemeClr val="bg1"/>
                </a:solidFill>
              </a:defRPr>
            </a:lvl1pPr>
          </a:lstStyle>
          <a:p>
            <a:pPr lvl="0"/>
            <a:r>
              <a:rPr lang="en-US" dirty="0"/>
              <a:t>Section Title</a:t>
            </a:r>
          </a:p>
        </p:txBody>
      </p:sp>
      <p:sp>
        <p:nvSpPr>
          <p:cNvPr id="37" name="Text Placeholder 42">
            <a:extLst>
              <a:ext uri="{FF2B5EF4-FFF2-40B4-BE49-F238E27FC236}">
                <a16:creationId xmlns:a16="http://schemas.microsoft.com/office/drawing/2014/main" id="{DC7F0D0C-3274-BBE5-0FA1-014F8F60EFBC}"/>
              </a:ext>
            </a:extLst>
          </p:cNvPr>
          <p:cNvSpPr>
            <a:spLocks noGrp="1"/>
          </p:cNvSpPr>
          <p:nvPr>
            <p:ph type="body" sz="quarter" idx="21" hasCustomPrompt="1"/>
          </p:nvPr>
        </p:nvSpPr>
        <p:spPr>
          <a:xfrm>
            <a:off x="3164195" y="2599055"/>
            <a:ext cx="813089" cy="558302"/>
          </a:xfrm>
          <a:prstGeom prst="roundRect">
            <a:avLst>
              <a:gd name="adj" fmla="val 50000"/>
            </a:avLst>
          </a:prstGeom>
          <a:solidFill>
            <a:schemeClr val="accent3"/>
          </a:solidFill>
        </p:spPr>
        <p:txBody>
          <a:bodyPr wrap="square" anchor="ctr">
            <a:spAutoFit/>
          </a:bodyPr>
          <a:lstStyle>
            <a:lvl1pPr marL="0" indent="0" algn="ctr">
              <a:buNone/>
              <a:defRPr sz="2200" b="1">
                <a:solidFill>
                  <a:schemeClr val="bg1"/>
                </a:solidFill>
              </a:defRPr>
            </a:lvl1pPr>
          </a:lstStyle>
          <a:p>
            <a:pPr lvl="0"/>
            <a:r>
              <a:rPr lang="en-US" dirty="0"/>
              <a:t>01</a:t>
            </a:r>
          </a:p>
        </p:txBody>
      </p:sp>
      <p:sp>
        <p:nvSpPr>
          <p:cNvPr id="38" name="Text Placeholder 42">
            <a:extLst>
              <a:ext uri="{FF2B5EF4-FFF2-40B4-BE49-F238E27FC236}">
                <a16:creationId xmlns:a16="http://schemas.microsoft.com/office/drawing/2014/main" id="{56484562-95C8-C93A-AD28-AC98E33BF83E}"/>
              </a:ext>
            </a:extLst>
          </p:cNvPr>
          <p:cNvSpPr>
            <a:spLocks noGrp="1"/>
          </p:cNvSpPr>
          <p:nvPr>
            <p:ph type="body" sz="quarter" idx="22" hasCustomPrompt="1"/>
          </p:nvPr>
        </p:nvSpPr>
        <p:spPr>
          <a:xfrm>
            <a:off x="4068431" y="2663974"/>
            <a:ext cx="4846969" cy="428464"/>
          </a:xfrm>
          <a:prstGeom prst="rect">
            <a:avLst/>
          </a:prstGeom>
        </p:spPr>
        <p:txBody>
          <a:bodyPr wrap="square" anchor="ctr">
            <a:noAutofit/>
          </a:bodyPr>
          <a:lstStyle>
            <a:lvl1pPr marL="0" indent="0" algn="l">
              <a:buNone/>
              <a:defRPr sz="2200" b="1">
                <a:solidFill>
                  <a:schemeClr val="bg1"/>
                </a:solidFill>
              </a:defRPr>
            </a:lvl1pPr>
          </a:lstStyle>
          <a:p>
            <a:pPr lvl="0"/>
            <a:r>
              <a:rPr lang="en-US" dirty="0"/>
              <a:t>Section Title</a:t>
            </a:r>
          </a:p>
        </p:txBody>
      </p:sp>
      <p:sp>
        <p:nvSpPr>
          <p:cNvPr id="39" name="Text Placeholder 42">
            <a:extLst>
              <a:ext uri="{FF2B5EF4-FFF2-40B4-BE49-F238E27FC236}">
                <a16:creationId xmlns:a16="http://schemas.microsoft.com/office/drawing/2014/main" id="{77E5F197-55A8-2BE3-C9A3-B68005A5E9E1}"/>
              </a:ext>
            </a:extLst>
          </p:cNvPr>
          <p:cNvSpPr>
            <a:spLocks noGrp="1"/>
          </p:cNvSpPr>
          <p:nvPr>
            <p:ph type="body" sz="quarter" idx="23" hasCustomPrompt="1"/>
          </p:nvPr>
        </p:nvSpPr>
        <p:spPr>
          <a:xfrm>
            <a:off x="3800904" y="3302644"/>
            <a:ext cx="813089" cy="558302"/>
          </a:xfrm>
          <a:prstGeom prst="roundRect">
            <a:avLst>
              <a:gd name="adj" fmla="val 50000"/>
            </a:avLst>
          </a:prstGeom>
          <a:solidFill>
            <a:schemeClr val="accent3"/>
          </a:solidFill>
        </p:spPr>
        <p:txBody>
          <a:bodyPr wrap="square" anchor="ctr">
            <a:spAutoFit/>
          </a:bodyPr>
          <a:lstStyle>
            <a:lvl1pPr marL="0" indent="0" algn="ctr">
              <a:buNone/>
              <a:defRPr sz="2200" b="1">
                <a:solidFill>
                  <a:schemeClr val="bg1"/>
                </a:solidFill>
              </a:defRPr>
            </a:lvl1pPr>
          </a:lstStyle>
          <a:p>
            <a:pPr lvl="0"/>
            <a:r>
              <a:rPr lang="en-US" dirty="0"/>
              <a:t>01</a:t>
            </a:r>
          </a:p>
        </p:txBody>
      </p:sp>
      <p:sp>
        <p:nvSpPr>
          <p:cNvPr id="40" name="Text Placeholder 42">
            <a:extLst>
              <a:ext uri="{FF2B5EF4-FFF2-40B4-BE49-F238E27FC236}">
                <a16:creationId xmlns:a16="http://schemas.microsoft.com/office/drawing/2014/main" id="{C32436F0-7A0D-8CDB-8161-402722CCD28E}"/>
              </a:ext>
            </a:extLst>
          </p:cNvPr>
          <p:cNvSpPr>
            <a:spLocks noGrp="1"/>
          </p:cNvSpPr>
          <p:nvPr>
            <p:ph type="body" sz="quarter" idx="24" hasCustomPrompt="1"/>
          </p:nvPr>
        </p:nvSpPr>
        <p:spPr>
          <a:xfrm>
            <a:off x="4705141" y="3367563"/>
            <a:ext cx="4210260" cy="428464"/>
          </a:xfrm>
          <a:prstGeom prst="rect">
            <a:avLst/>
          </a:prstGeom>
        </p:spPr>
        <p:txBody>
          <a:bodyPr wrap="square" anchor="ctr">
            <a:noAutofit/>
          </a:bodyPr>
          <a:lstStyle>
            <a:lvl1pPr marL="0" indent="0" algn="l">
              <a:buNone/>
              <a:defRPr sz="2200" b="1">
                <a:solidFill>
                  <a:schemeClr val="bg1"/>
                </a:solidFill>
              </a:defRPr>
            </a:lvl1pPr>
          </a:lstStyle>
          <a:p>
            <a:pPr lvl="0"/>
            <a:r>
              <a:rPr lang="en-US" dirty="0"/>
              <a:t>Section Title</a:t>
            </a:r>
          </a:p>
        </p:txBody>
      </p:sp>
      <p:sp>
        <p:nvSpPr>
          <p:cNvPr id="41" name="Text Placeholder 42">
            <a:extLst>
              <a:ext uri="{FF2B5EF4-FFF2-40B4-BE49-F238E27FC236}">
                <a16:creationId xmlns:a16="http://schemas.microsoft.com/office/drawing/2014/main" id="{CEE61394-167F-DEC9-BF87-89D732A7EAEF}"/>
              </a:ext>
            </a:extLst>
          </p:cNvPr>
          <p:cNvSpPr>
            <a:spLocks noGrp="1"/>
          </p:cNvSpPr>
          <p:nvPr>
            <p:ph type="body" sz="quarter" idx="25" hasCustomPrompt="1"/>
          </p:nvPr>
        </p:nvSpPr>
        <p:spPr>
          <a:xfrm>
            <a:off x="4625504" y="4136344"/>
            <a:ext cx="813089" cy="558302"/>
          </a:xfrm>
          <a:prstGeom prst="roundRect">
            <a:avLst>
              <a:gd name="adj" fmla="val 50000"/>
            </a:avLst>
          </a:prstGeom>
          <a:solidFill>
            <a:schemeClr val="accent3"/>
          </a:solidFill>
        </p:spPr>
        <p:txBody>
          <a:bodyPr wrap="square" anchor="ctr">
            <a:spAutoFit/>
          </a:bodyPr>
          <a:lstStyle>
            <a:lvl1pPr marL="0" indent="0" algn="ctr">
              <a:buNone/>
              <a:defRPr sz="2200" b="1">
                <a:solidFill>
                  <a:schemeClr val="bg1"/>
                </a:solidFill>
              </a:defRPr>
            </a:lvl1pPr>
          </a:lstStyle>
          <a:p>
            <a:pPr lvl="0"/>
            <a:r>
              <a:rPr lang="en-US" dirty="0"/>
              <a:t>01</a:t>
            </a:r>
          </a:p>
        </p:txBody>
      </p:sp>
      <p:sp>
        <p:nvSpPr>
          <p:cNvPr id="42" name="Text Placeholder 42">
            <a:extLst>
              <a:ext uri="{FF2B5EF4-FFF2-40B4-BE49-F238E27FC236}">
                <a16:creationId xmlns:a16="http://schemas.microsoft.com/office/drawing/2014/main" id="{BF21504C-8A87-4935-4D6C-DA3AF7739AAF}"/>
              </a:ext>
            </a:extLst>
          </p:cNvPr>
          <p:cNvSpPr>
            <a:spLocks noGrp="1"/>
          </p:cNvSpPr>
          <p:nvPr>
            <p:ph type="body" sz="quarter" idx="26" hasCustomPrompt="1"/>
          </p:nvPr>
        </p:nvSpPr>
        <p:spPr>
          <a:xfrm>
            <a:off x="5529741" y="4201263"/>
            <a:ext cx="3396325" cy="428464"/>
          </a:xfrm>
          <a:prstGeom prst="rect">
            <a:avLst/>
          </a:prstGeom>
        </p:spPr>
        <p:txBody>
          <a:bodyPr wrap="square" anchor="ctr">
            <a:noAutofit/>
          </a:bodyPr>
          <a:lstStyle>
            <a:lvl1pPr marL="0" indent="0" algn="l">
              <a:buNone/>
              <a:defRPr sz="2200" b="1">
                <a:solidFill>
                  <a:schemeClr val="bg1"/>
                </a:solidFill>
              </a:defRPr>
            </a:lvl1pPr>
          </a:lstStyle>
          <a:p>
            <a:pPr lvl="0"/>
            <a:r>
              <a:rPr lang="en-US" dirty="0"/>
              <a:t>Section Title</a:t>
            </a:r>
          </a:p>
        </p:txBody>
      </p:sp>
      <p:sp>
        <p:nvSpPr>
          <p:cNvPr id="46" name="Text Placeholder 42">
            <a:extLst>
              <a:ext uri="{FF2B5EF4-FFF2-40B4-BE49-F238E27FC236}">
                <a16:creationId xmlns:a16="http://schemas.microsoft.com/office/drawing/2014/main" id="{A887C8F6-6960-6D59-1B33-255C9C2DE9CA}"/>
              </a:ext>
            </a:extLst>
          </p:cNvPr>
          <p:cNvSpPr>
            <a:spLocks noGrp="1"/>
          </p:cNvSpPr>
          <p:nvPr>
            <p:ph type="body" sz="quarter" idx="27" hasCustomPrompt="1"/>
          </p:nvPr>
        </p:nvSpPr>
        <p:spPr>
          <a:xfrm>
            <a:off x="5204833" y="4942079"/>
            <a:ext cx="813089" cy="558302"/>
          </a:xfrm>
          <a:prstGeom prst="roundRect">
            <a:avLst>
              <a:gd name="adj" fmla="val 50000"/>
            </a:avLst>
          </a:prstGeom>
          <a:solidFill>
            <a:schemeClr val="accent3"/>
          </a:solidFill>
        </p:spPr>
        <p:txBody>
          <a:bodyPr wrap="square" anchor="ctr">
            <a:spAutoFit/>
          </a:bodyPr>
          <a:lstStyle>
            <a:lvl1pPr marL="0" indent="0" algn="ctr">
              <a:buNone/>
              <a:defRPr sz="2200" b="1">
                <a:solidFill>
                  <a:schemeClr val="bg1"/>
                </a:solidFill>
              </a:defRPr>
            </a:lvl1pPr>
          </a:lstStyle>
          <a:p>
            <a:pPr lvl="0"/>
            <a:r>
              <a:rPr lang="en-US" dirty="0"/>
              <a:t>01</a:t>
            </a:r>
          </a:p>
        </p:txBody>
      </p:sp>
      <p:sp>
        <p:nvSpPr>
          <p:cNvPr id="47" name="Text Placeholder 42">
            <a:extLst>
              <a:ext uri="{FF2B5EF4-FFF2-40B4-BE49-F238E27FC236}">
                <a16:creationId xmlns:a16="http://schemas.microsoft.com/office/drawing/2014/main" id="{F3A2B82D-8C42-BA8F-B471-181532CAFB05}"/>
              </a:ext>
            </a:extLst>
          </p:cNvPr>
          <p:cNvSpPr>
            <a:spLocks noGrp="1"/>
          </p:cNvSpPr>
          <p:nvPr>
            <p:ph type="body" sz="quarter" idx="28" hasCustomPrompt="1"/>
          </p:nvPr>
        </p:nvSpPr>
        <p:spPr>
          <a:xfrm>
            <a:off x="6109071" y="5006998"/>
            <a:ext cx="2806330" cy="428464"/>
          </a:xfrm>
          <a:prstGeom prst="rect">
            <a:avLst/>
          </a:prstGeom>
        </p:spPr>
        <p:txBody>
          <a:bodyPr wrap="square" anchor="ctr">
            <a:noAutofit/>
          </a:bodyPr>
          <a:lstStyle>
            <a:lvl1pPr marL="0" indent="0" algn="l">
              <a:buNone/>
              <a:defRPr sz="2200" b="1">
                <a:solidFill>
                  <a:schemeClr val="bg1"/>
                </a:solidFill>
              </a:defRPr>
            </a:lvl1pPr>
          </a:lstStyle>
          <a:p>
            <a:pPr lvl="0"/>
            <a:r>
              <a:rPr lang="en-US" dirty="0"/>
              <a:t>Section Title</a:t>
            </a:r>
          </a:p>
        </p:txBody>
      </p:sp>
      <p:pic>
        <p:nvPicPr>
          <p:cNvPr id="43" name="Picture 2" descr="dxpx logo web usa">
            <a:extLst>
              <a:ext uri="{FF2B5EF4-FFF2-40B4-BE49-F238E27FC236}">
                <a16:creationId xmlns:a16="http://schemas.microsoft.com/office/drawing/2014/main" id="{1E8A74D9-C081-385D-517E-94B046011871}"/>
              </a:ext>
            </a:extLst>
          </p:cNvPr>
          <p:cNvPicPr>
            <a:picLocks noChangeAspect="1" noChangeArrowheads="1"/>
          </p:cNvPicPr>
          <p:nvPr userDrawn="1"/>
        </p:nvPicPr>
        <p:blipFill>
          <a:blip r:embed="rId7">
            <a:biLevel thresh="25000"/>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91831" y="6206550"/>
            <a:ext cx="1828800" cy="367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712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Content Sl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376AD0E-E4CF-603F-922C-7A4FFDCCF21D}"/>
              </a:ext>
            </a:extLst>
          </p:cNvPr>
          <p:cNvGraphicFramePr>
            <a:graphicFrameLocks noChangeAspect="1"/>
          </p:cNvGraphicFramePr>
          <p:nvPr userDrawn="1">
            <p:custDataLst>
              <p:tags r:id="rId1"/>
            </p:custDataLst>
            <p:extLst>
              <p:ext uri="{D42A27DB-BD31-4B8C-83A1-F6EECF244321}">
                <p14:modId xmlns:p14="http://schemas.microsoft.com/office/powerpoint/2010/main" val="7645898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5" progId="TCLayout.ActiveDocument.1">
                  <p:embed/>
                </p:oleObj>
              </mc:Choice>
              <mc:Fallback>
                <p:oleObj name="think-cell Slide" r:id="rId4" imgW="384" imgH="385" progId="TCLayout.ActiveDocument.1">
                  <p:embed/>
                  <p:pic>
                    <p:nvPicPr>
                      <p:cNvPr id="4" name="Object 3" hidden="1">
                        <a:extLst>
                          <a:ext uri="{FF2B5EF4-FFF2-40B4-BE49-F238E27FC236}">
                            <a16:creationId xmlns:a16="http://schemas.microsoft.com/office/drawing/2014/main" id="{B376AD0E-E4CF-603F-922C-7A4FFDCCF2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7" descr="A group of people posing for a photo&#10;&#10;Description automatically generated">
            <a:extLst>
              <a:ext uri="{FF2B5EF4-FFF2-40B4-BE49-F238E27FC236}">
                <a16:creationId xmlns:a16="http://schemas.microsoft.com/office/drawing/2014/main" id="{B438864F-8454-742B-26EE-527D3354021E}"/>
              </a:ext>
            </a:extLst>
          </p:cNvPr>
          <p:cNvPicPr>
            <a:picLocks noChangeAspect="1"/>
          </p:cNvPicPr>
          <p:nvPr userDrawn="1"/>
        </p:nvPicPr>
        <p:blipFill rotWithShape="1">
          <a:blip r:embed="rId6"/>
          <a:srcRect t="9248" b="12986"/>
          <a:stretch/>
        </p:blipFill>
        <p:spPr>
          <a:xfrm>
            <a:off x="0" y="1"/>
            <a:ext cx="9144000" cy="4742916"/>
          </a:xfrm>
          <a:prstGeom prst="rect">
            <a:avLst/>
          </a:prstGeom>
        </p:spPr>
      </p:pic>
      <p:sp>
        <p:nvSpPr>
          <p:cNvPr id="2" name="Do not remove" hidden="1"/>
          <p:cNvSpPr/>
          <p:nvPr userDrawn="1">
            <p:custDataLst>
              <p:tags r:id="rId2"/>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87F7B373-66B7-DD8A-432F-1BD4DB940D18}"/>
              </a:ext>
            </a:extLst>
          </p:cNvPr>
          <p:cNvSpPr/>
          <p:nvPr userDrawn="1"/>
        </p:nvSpPr>
        <p:spPr>
          <a:xfrm>
            <a:off x="4490376" y="6021955"/>
            <a:ext cx="4653624" cy="836047"/>
          </a:xfrm>
          <a:custGeom>
            <a:avLst/>
            <a:gdLst>
              <a:gd name="connsiteX0" fmla="*/ 0 w 6204832"/>
              <a:gd name="connsiteY0" fmla="*/ 0 h 836047"/>
              <a:gd name="connsiteX1" fmla="*/ 304730 w 6204832"/>
              <a:gd name="connsiteY1" fmla="*/ 38149 h 836047"/>
              <a:gd name="connsiteX2" fmla="*/ 3397819 w 6204832"/>
              <a:gd name="connsiteY2" fmla="*/ 210757 h 836047"/>
              <a:gd name="connsiteX3" fmla="*/ 5889052 w 6204832"/>
              <a:gd name="connsiteY3" fmla="*/ 99488 h 836047"/>
              <a:gd name="connsiteX4" fmla="*/ 6204832 w 6204832"/>
              <a:gd name="connsiteY4" fmla="*/ 63660 h 836047"/>
              <a:gd name="connsiteX5" fmla="*/ 6204832 w 6204832"/>
              <a:gd name="connsiteY5" fmla="*/ 741992 h 836047"/>
              <a:gd name="connsiteX6" fmla="*/ 6204831 w 6204832"/>
              <a:gd name="connsiteY6" fmla="*/ 741992 h 836047"/>
              <a:gd name="connsiteX7" fmla="*/ 6204831 w 6204832"/>
              <a:gd name="connsiteY7" fmla="*/ 836047 h 836047"/>
              <a:gd name="connsiteX8" fmla="*/ 2954095 w 6204832"/>
              <a:gd name="connsiteY8" fmla="*/ 836047 h 836047"/>
              <a:gd name="connsiteX9" fmla="*/ 2930417 w 6204832"/>
              <a:gd name="connsiteY9" fmla="*/ 833175 h 836047"/>
              <a:gd name="connsiteX10" fmla="*/ 165022 w 6204832"/>
              <a:gd name="connsiteY10" fmla="*/ 73132 h 83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04832" h="836047">
                <a:moveTo>
                  <a:pt x="0" y="0"/>
                </a:moveTo>
                <a:lnTo>
                  <a:pt x="304730" y="38149"/>
                </a:lnTo>
                <a:cubicBezTo>
                  <a:pt x="1300024" y="151139"/>
                  <a:pt x="2335168" y="210757"/>
                  <a:pt x="3397819" y="210757"/>
                </a:cubicBezTo>
                <a:cubicBezTo>
                  <a:pt x="4247941" y="210757"/>
                  <a:pt x="5080458" y="172602"/>
                  <a:pt x="5889052" y="99488"/>
                </a:cubicBezTo>
                <a:lnTo>
                  <a:pt x="6204832" y="63660"/>
                </a:lnTo>
                <a:lnTo>
                  <a:pt x="6204832" y="741992"/>
                </a:lnTo>
                <a:lnTo>
                  <a:pt x="6204831" y="741992"/>
                </a:lnTo>
                <a:lnTo>
                  <a:pt x="6204831" y="836047"/>
                </a:lnTo>
                <a:lnTo>
                  <a:pt x="2954095" y="836047"/>
                </a:lnTo>
                <a:lnTo>
                  <a:pt x="2930417" y="833175"/>
                </a:lnTo>
                <a:cubicBezTo>
                  <a:pt x="1933531" y="687458"/>
                  <a:pt x="1000874" y="426847"/>
                  <a:pt x="165022" y="73132"/>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6" name="Freeform: Shape 5">
            <a:extLst>
              <a:ext uri="{FF2B5EF4-FFF2-40B4-BE49-F238E27FC236}">
                <a16:creationId xmlns:a16="http://schemas.microsoft.com/office/drawing/2014/main" id="{8D116DD8-079B-E1BB-0DAE-29F9E614616C}"/>
              </a:ext>
            </a:extLst>
          </p:cNvPr>
          <p:cNvSpPr/>
          <p:nvPr userDrawn="1"/>
        </p:nvSpPr>
        <p:spPr>
          <a:xfrm>
            <a:off x="0" y="2240554"/>
            <a:ext cx="9144000" cy="3861530"/>
          </a:xfrm>
          <a:custGeom>
            <a:avLst/>
            <a:gdLst>
              <a:gd name="connsiteX0" fmla="*/ 4072878 w 4072878"/>
              <a:gd name="connsiteY0" fmla="*/ 0 h 2548371"/>
              <a:gd name="connsiteX1" fmla="*/ 4072878 w 4072878"/>
              <a:gd name="connsiteY1" fmla="*/ 2451296 h 2548371"/>
              <a:gd name="connsiteX2" fmla="*/ 3967388 w 4072878"/>
              <a:gd name="connsiteY2" fmla="*/ 2474940 h 2548371"/>
              <a:gd name="connsiteX3" fmla="*/ 3135163 w 4072878"/>
              <a:gd name="connsiteY3" fmla="*/ 2548371 h 2548371"/>
              <a:gd name="connsiteX4" fmla="*/ 144639 w 4072878"/>
              <a:gd name="connsiteY4" fmla="*/ 1474801 h 2548371"/>
              <a:gd name="connsiteX5" fmla="*/ 0 w 4072878"/>
              <a:gd name="connsiteY5" fmla="*/ 1349511 h 2548371"/>
              <a:gd name="connsiteX6" fmla="*/ 7645 w 4072878"/>
              <a:gd name="connsiteY6" fmla="*/ 1350876 h 2548371"/>
              <a:gd name="connsiteX7" fmla="*/ 723622 w 4072878"/>
              <a:gd name="connsiteY7" fmla="*/ 1405047 h 2548371"/>
              <a:gd name="connsiteX8" fmla="*/ 3884734 w 4072878"/>
              <a:gd name="connsiteY8" fmla="*/ 183710 h 254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2878" h="2548371">
                <a:moveTo>
                  <a:pt x="4072878" y="0"/>
                </a:moveTo>
                <a:lnTo>
                  <a:pt x="4072878" y="2451296"/>
                </a:lnTo>
                <a:lnTo>
                  <a:pt x="3967388" y="2474940"/>
                </a:lnTo>
                <a:cubicBezTo>
                  <a:pt x="3697268" y="2523191"/>
                  <a:pt x="3419156" y="2548371"/>
                  <a:pt x="3135163" y="2548371"/>
                </a:cubicBezTo>
                <a:cubicBezTo>
                  <a:pt x="1999192" y="2548371"/>
                  <a:pt x="957318" y="2145483"/>
                  <a:pt x="144639" y="1474801"/>
                </a:cubicBezTo>
                <a:lnTo>
                  <a:pt x="0" y="1349511"/>
                </a:lnTo>
                <a:lnTo>
                  <a:pt x="7645" y="1350876"/>
                </a:lnTo>
                <a:cubicBezTo>
                  <a:pt x="241098" y="1386547"/>
                  <a:pt x="480200" y="1405047"/>
                  <a:pt x="723622" y="1405047"/>
                </a:cubicBezTo>
                <a:cubicBezTo>
                  <a:pt x="1940736" y="1405047"/>
                  <a:pt x="3049826" y="942548"/>
                  <a:pt x="3884734" y="1837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9" name="Text Placeholder 14">
            <a:extLst>
              <a:ext uri="{FF2B5EF4-FFF2-40B4-BE49-F238E27FC236}">
                <a16:creationId xmlns:a16="http://schemas.microsoft.com/office/drawing/2014/main" id="{AAAEBB3F-738C-B56D-107D-526987C9D36F}"/>
              </a:ext>
            </a:extLst>
          </p:cNvPr>
          <p:cNvSpPr>
            <a:spLocks noGrp="1"/>
          </p:cNvSpPr>
          <p:nvPr>
            <p:ph type="body" sz="quarter" idx="11" hasCustomPrompt="1"/>
          </p:nvPr>
        </p:nvSpPr>
        <p:spPr>
          <a:xfrm>
            <a:off x="3190476" y="4495088"/>
            <a:ext cx="5412245" cy="803862"/>
          </a:xfrm>
          <a:prstGeom prst="rect">
            <a:avLst/>
          </a:prstGeom>
        </p:spPr>
        <p:txBody>
          <a:bodyPr wrap="none" lIns="0" tIns="0" rIns="0" bIns="0" anchor="ctr">
            <a:noAutofit/>
          </a:bodyPr>
          <a:lstStyle>
            <a:lvl1pPr marL="0" indent="0" algn="ctr">
              <a:buNone/>
              <a:defRPr sz="5400" b="1">
                <a:solidFill>
                  <a:schemeClr val="bg1"/>
                </a:solidFill>
              </a:defRPr>
            </a:lvl1pPr>
          </a:lstStyle>
          <a:p>
            <a:pPr lvl="0"/>
            <a:r>
              <a:rPr lang="en-US" dirty="0"/>
              <a:t>THANK YOU!</a:t>
            </a:r>
          </a:p>
        </p:txBody>
      </p:sp>
      <p:pic>
        <p:nvPicPr>
          <p:cNvPr id="3" name="Picture 2" descr="A logo with a plus and a cross&#10;&#10;Description automatically generated">
            <a:extLst>
              <a:ext uri="{FF2B5EF4-FFF2-40B4-BE49-F238E27FC236}">
                <a16:creationId xmlns:a16="http://schemas.microsoft.com/office/drawing/2014/main" id="{A1168B2C-E268-192C-8E37-F295C662461E}"/>
              </a:ext>
            </a:extLst>
          </p:cNvPr>
          <p:cNvPicPr>
            <a:picLocks noChangeAspect="1"/>
          </p:cNvPicPr>
          <p:nvPr userDrawn="1"/>
        </p:nvPicPr>
        <p:blipFill>
          <a:blip r:embed="rId7"/>
          <a:stretch>
            <a:fillRect/>
          </a:stretch>
        </p:blipFill>
        <p:spPr>
          <a:xfrm>
            <a:off x="492599" y="5740400"/>
            <a:ext cx="2308611" cy="699579"/>
          </a:xfrm>
          <a:prstGeom prst="rect">
            <a:avLst/>
          </a:prstGeom>
        </p:spPr>
      </p:pic>
    </p:spTree>
    <p:extLst>
      <p:ext uri="{BB962C8B-B14F-4D97-AF65-F5344CB8AC3E}">
        <p14:creationId xmlns:p14="http://schemas.microsoft.com/office/powerpoint/2010/main" val="1518459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ontent Slide">
    <p:spTree>
      <p:nvGrpSpPr>
        <p:cNvPr id="1" name=""/>
        <p:cNvGrpSpPr/>
        <p:nvPr/>
      </p:nvGrpSpPr>
      <p:grpSpPr>
        <a:xfrm>
          <a:off x="0" y="0"/>
          <a:ext cx="0" cy="0"/>
          <a:chOff x="0" y="0"/>
          <a:chExt cx="0" cy="0"/>
        </a:xfrm>
      </p:grpSpPr>
      <p:pic>
        <p:nvPicPr>
          <p:cNvPr id="6" name="Picture 5" descr="A blue gradient with white dots&#10;&#10;Description automatically generated">
            <a:extLst>
              <a:ext uri="{FF2B5EF4-FFF2-40B4-BE49-F238E27FC236}">
                <a16:creationId xmlns:a16="http://schemas.microsoft.com/office/drawing/2014/main" id="{D6EFFE12-769F-4AF5-89C6-F11AF56C48C8}"/>
              </a:ext>
            </a:extLst>
          </p:cNvPr>
          <p:cNvPicPr>
            <a:picLocks noChangeAspect="1"/>
          </p:cNvPicPr>
          <p:nvPr userDrawn="1"/>
        </p:nvPicPr>
        <p:blipFill rotWithShape="1">
          <a:blip r:embed="rId4"/>
          <a:srcRect t="92083"/>
          <a:stretch/>
        </p:blipFill>
        <p:spPr>
          <a:xfrm>
            <a:off x="0" y="6315074"/>
            <a:ext cx="9143999" cy="542926"/>
          </a:xfrm>
          <a:prstGeom prst="rect">
            <a:avLst/>
          </a:prstGeom>
        </p:spPr>
      </p:pic>
      <p:graphicFrame>
        <p:nvGraphicFramePr>
          <p:cNvPr id="4" name="Object 3" hidden="1">
            <a:extLst>
              <a:ext uri="{FF2B5EF4-FFF2-40B4-BE49-F238E27FC236}">
                <a16:creationId xmlns:a16="http://schemas.microsoft.com/office/drawing/2014/main" id="{B376AD0E-E4CF-603F-922C-7A4FFDCCF21D}"/>
              </a:ext>
            </a:extLst>
          </p:cNvPr>
          <p:cNvGraphicFramePr>
            <a:graphicFrameLocks noChangeAspect="1"/>
          </p:cNvGraphicFramePr>
          <p:nvPr userDrawn="1">
            <p:custDataLst>
              <p:tags r:id="rId1"/>
            </p:custDataLst>
            <p:extLst>
              <p:ext uri="{D42A27DB-BD31-4B8C-83A1-F6EECF244321}">
                <p14:modId xmlns:p14="http://schemas.microsoft.com/office/powerpoint/2010/main" val="34235422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5" progId="TCLayout.ActiveDocument.1">
                  <p:embed/>
                </p:oleObj>
              </mc:Choice>
              <mc:Fallback>
                <p:oleObj name="think-cell Slide" r:id="rId5" imgW="384" imgH="385" progId="TCLayout.ActiveDocument.1">
                  <p:embed/>
                  <p:pic>
                    <p:nvPicPr>
                      <p:cNvPr id="4" name="Object 3" hidden="1">
                        <a:extLst>
                          <a:ext uri="{FF2B5EF4-FFF2-40B4-BE49-F238E27FC236}">
                            <a16:creationId xmlns:a16="http://schemas.microsoft.com/office/drawing/2014/main" id="{B376AD0E-E4CF-603F-922C-7A4FFDCCF21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Do not remove" hidden="1"/>
          <p:cNvSpPr/>
          <p:nvPr userDrawn="1">
            <p:custDataLst>
              <p:tags r:id="rId2"/>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lide Number Placeholder 5"/>
          <p:cNvSpPr>
            <a:spLocks noGrp="1"/>
          </p:cNvSpPr>
          <p:nvPr>
            <p:ph type="sldNum" sz="quarter" idx="12"/>
          </p:nvPr>
        </p:nvSpPr>
        <p:spPr>
          <a:xfrm>
            <a:off x="8507674" y="6511878"/>
            <a:ext cx="389151" cy="268224"/>
          </a:xfrm>
          <a:prstGeom prst="rect">
            <a:avLst/>
          </a:prstGeom>
        </p:spPr>
        <p:txBody>
          <a:bodyPr anchor="ctr"/>
          <a:lstStyle>
            <a:lvl1pPr algn="ctr">
              <a:defRPr sz="1000" b="0">
                <a:solidFill>
                  <a:schemeClr val="bg1"/>
                </a:solidFill>
                <a:latin typeface="Oswald SemiBold" panose="00000700000000000000" pitchFamily="50" charset="0"/>
                <a:ea typeface="Oswald SemiBold" panose="00000700000000000000" pitchFamily="50" charset="0"/>
                <a:cs typeface="Arial" panose="020B0604020202020204" pitchFamily="34" charset="0"/>
              </a:defRPr>
            </a:lvl1pPr>
          </a:lstStyle>
          <a:p>
            <a:pPr>
              <a:defRPr/>
            </a:pPr>
            <a:fld id="{BD7C0ECF-3344-5349-BA5F-99F4D757E02D}" type="slidenum">
              <a:rPr lang="en-US" smtClean="0"/>
              <a:pPr>
                <a:defRPr/>
              </a:pPr>
              <a:t>‹#›</a:t>
            </a:fld>
            <a:endParaRPr lang="en-US" dirty="0"/>
          </a:p>
        </p:txBody>
      </p:sp>
      <p:sp>
        <p:nvSpPr>
          <p:cNvPr id="10" name="Title 21">
            <a:extLst>
              <a:ext uri="{FF2B5EF4-FFF2-40B4-BE49-F238E27FC236}">
                <a16:creationId xmlns:a16="http://schemas.microsoft.com/office/drawing/2014/main" id="{4A9EDB19-C418-269F-6667-C8F97AB4C203}"/>
              </a:ext>
            </a:extLst>
          </p:cNvPr>
          <p:cNvSpPr>
            <a:spLocks noGrp="1"/>
          </p:cNvSpPr>
          <p:nvPr>
            <p:ph type="title" hasCustomPrompt="1"/>
          </p:nvPr>
        </p:nvSpPr>
        <p:spPr>
          <a:xfrm>
            <a:off x="228600" y="245714"/>
            <a:ext cx="6771898" cy="392437"/>
          </a:xfrm>
          <a:prstGeom prst="rect">
            <a:avLst/>
          </a:prstGeom>
          <a:noFill/>
        </p:spPr>
        <p:txBody>
          <a:bodyPr vert="horz" lIns="0" tIns="45720" rIns="0" bIns="45720" rtlCol="0" anchor="ctr">
            <a:noAutofit/>
          </a:bodyPr>
          <a:lstStyle>
            <a:lvl1pPr algn="l">
              <a:tabLst>
                <a:tab pos="384048" algn="l"/>
              </a:tabLst>
              <a:defRPr lang="en-US" sz="2000" b="1">
                <a:solidFill>
                  <a:srgbClr val="1B3D68"/>
                </a:solidFill>
                <a:latin typeface="Oswald Light" panose="00000400000000000000" pitchFamily="50" charset="0"/>
                <a:ea typeface="+mn-ea"/>
                <a:cs typeface="Calibri" panose="020F0502020204030204" pitchFamily="34" charset="0"/>
              </a:defRPr>
            </a:lvl1pPr>
          </a:lstStyle>
          <a:p>
            <a:pPr marL="0" lvl="0" indent="0" algn="l">
              <a:lnSpc>
                <a:spcPct val="90000"/>
              </a:lnSpc>
              <a:spcBef>
                <a:spcPts val="1000"/>
              </a:spcBef>
              <a:buFont typeface="Arial" panose="020B0604020202020204" pitchFamily="34" charset="0"/>
            </a:pPr>
            <a:r>
              <a:rPr lang="en-US" dirty="0"/>
              <a:t>CLICK TO ADD MASTER TITLE STYLE</a:t>
            </a:r>
          </a:p>
        </p:txBody>
      </p:sp>
      <p:sp>
        <p:nvSpPr>
          <p:cNvPr id="23" name="Text Placeholder 2">
            <a:extLst>
              <a:ext uri="{FF2B5EF4-FFF2-40B4-BE49-F238E27FC236}">
                <a16:creationId xmlns:a16="http://schemas.microsoft.com/office/drawing/2014/main" id="{CF0D0AB2-5335-21F2-BE68-227857CD618D}"/>
              </a:ext>
            </a:extLst>
          </p:cNvPr>
          <p:cNvSpPr>
            <a:spLocks noGrp="1"/>
          </p:cNvSpPr>
          <p:nvPr>
            <p:ph type="body" sz="quarter" idx="17" hasCustomPrompt="1"/>
          </p:nvPr>
        </p:nvSpPr>
        <p:spPr>
          <a:xfrm>
            <a:off x="1661161" y="6396545"/>
            <a:ext cx="4518659" cy="461455"/>
          </a:xfrm>
          <a:prstGeom prst="rect">
            <a:avLst/>
          </a:prstGeom>
        </p:spPr>
        <p:txBody>
          <a:bodyPr lIns="0"/>
          <a:lstStyle>
            <a:lvl1pPr marL="0" indent="0">
              <a:spcBef>
                <a:spcPts val="0"/>
              </a:spcBef>
              <a:buFontTx/>
              <a:buNone/>
              <a:tabLst>
                <a:tab pos="365760" algn="l"/>
              </a:tabLst>
              <a:defRPr sz="700" i="1">
                <a:solidFill>
                  <a:schemeClr val="bg1"/>
                </a:solidFill>
                <a:latin typeface="+mn-lt"/>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Source:	TBU</a:t>
            </a:r>
          </a:p>
        </p:txBody>
      </p:sp>
      <p:cxnSp>
        <p:nvCxnSpPr>
          <p:cNvPr id="11" name="Straight Connector 10">
            <a:extLst>
              <a:ext uri="{FF2B5EF4-FFF2-40B4-BE49-F238E27FC236}">
                <a16:creationId xmlns:a16="http://schemas.microsoft.com/office/drawing/2014/main" id="{A93365A5-0E88-132E-0F7E-08482CF69841}"/>
              </a:ext>
            </a:extLst>
          </p:cNvPr>
          <p:cNvCxnSpPr>
            <a:cxnSpLocks/>
          </p:cNvCxnSpPr>
          <p:nvPr userDrawn="1"/>
        </p:nvCxnSpPr>
        <p:spPr>
          <a:xfrm>
            <a:off x="228600" y="574651"/>
            <a:ext cx="72517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AA101194-434D-2569-4EC9-8B496ACA8832}"/>
              </a:ext>
            </a:extLst>
          </p:cNvPr>
          <p:cNvPicPr>
            <a:picLocks noChangeAspect="1"/>
          </p:cNvPicPr>
          <p:nvPr userDrawn="1"/>
        </p:nvPicPr>
        <p:blipFill>
          <a:blip r:embed="rId7"/>
          <a:srcRect/>
          <a:stretch/>
        </p:blipFill>
        <p:spPr>
          <a:xfrm>
            <a:off x="7594797" y="188564"/>
            <a:ext cx="1292301" cy="401059"/>
          </a:xfrm>
          <a:prstGeom prst="rect">
            <a:avLst/>
          </a:prstGeom>
        </p:spPr>
      </p:pic>
    </p:spTree>
    <p:extLst>
      <p:ext uri="{BB962C8B-B14F-4D97-AF65-F5344CB8AC3E}">
        <p14:creationId xmlns:p14="http://schemas.microsoft.com/office/powerpoint/2010/main" val="524849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1D49ACB-0F83-97D2-37C3-E8DA39D62DBF}"/>
              </a:ext>
            </a:extLst>
          </p:cNvPr>
          <p:cNvGraphicFramePr>
            <a:graphicFrameLocks noChangeAspect="1"/>
          </p:cNvGraphicFramePr>
          <p:nvPr userDrawn="1">
            <p:custDataLst>
              <p:tags r:id="rId7"/>
            </p:custDataLst>
            <p:extLst>
              <p:ext uri="{D42A27DB-BD31-4B8C-83A1-F6EECF244321}">
                <p14:modId xmlns:p14="http://schemas.microsoft.com/office/powerpoint/2010/main" val="42461435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384" imgH="384" progId="TCLayout.ActiveDocument.1">
                  <p:embed/>
                </p:oleObj>
              </mc:Choice>
              <mc:Fallback>
                <p:oleObj name="think-cell Slide" r:id="rId8" imgW="384" imgH="384" progId="TCLayout.ActiveDocument.1">
                  <p:embed/>
                  <p:pic>
                    <p:nvPicPr>
                      <p:cNvPr id="3" name="Object 2" hidden="1">
                        <a:extLst>
                          <a:ext uri="{FF2B5EF4-FFF2-40B4-BE49-F238E27FC236}">
                            <a16:creationId xmlns:a16="http://schemas.microsoft.com/office/drawing/2014/main" id="{61D49ACB-0F83-97D2-37C3-E8DA39D62DBF}"/>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441502424"/>
      </p:ext>
    </p:extLst>
  </p:cSld>
  <p:clrMap bg1="lt1" tx1="dk1" bg2="lt2" tx2="dk2" accent1="accent1" accent2="accent2" accent3="accent3" accent4="accent4" accent5="accent5" accent6="accent6" hlink="hlink" folHlink="folHlink"/>
  <p:sldLayoutIdLst>
    <p:sldLayoutId id="2147483667" r:id="rId1"/>
    <p:sldLayoutId id="2147483700" r:id="rId2"/>
    <p:sldLayoutId id="2147483702" r:id="rId3"/>
    <p:sldLayoutId id="2147483703" r:id="rId4"/>
    <p:sldLayoutId id="2147483701"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4">
          <p15:clr>
            <a:srgbClr val="F26B43"/>
          </p15:clr>
        </p15:guide>
        <p15:guide id="2" pos="5616">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jpeg"/><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2.emf"/><Relationship Id="rId5" Type="http://schemas.openxmlformats.org/officeDocument/2006/relationships/oleObject" Target="../embeddings/oleObject7.bin"/><Relationship Id="rId4" Type="http://schemas.openxmlformats.org/officeDocument/2006/relationships/image" Target="../media/image13.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 Id="rId5" Type="http://schemas.openxmlformats.org/officeDocument/2006/relationships/image" Target="../media/image55.png"/><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8" Type="http://schemas.openxmlformats.org/officeDocument/2006/relationships/hyperlink" Target="mailto:cbrandenberger@bglco.com" TargetMode="External"/><Relationship Id="rId3" Type="http://schemas.openxmlformats.org/officeDocument/2006/relationships/image" Target="../media/image10.png"/><Relationship Id="rId7"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5.xml"/><Relationship Id="rId6" Type="http://schemas.openxmlformats.org/officeDocument/2006/relationships/hyperlink" Target="mailto:m.stange@silversky-ls.com" TargetMode="External"/><Relationship Id="rId11" Type="http://schemas.openxmlformats.org/officeDocument/2006/relationships/image" Target="../media/image59.png"/><Relationship Id="rId5" Type="http://schemas.openxmlformats.org/officeDocument/2006/relationships/image" Target="../media/image55.png"/><Relationship Id="rId10" Type="http://schemas.openxmlformats.org/officeDocument/2006/relationships/hyperlink" Target="mailto:jriddle@bglco.com" TargetMode="External"/><Relationship Id="rId4" Type="http://schemas.openxmlformats.org/officeDocument/2006/relationships/image" Target="../media/image14.png"/><Relationship Id="rId9"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jp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dxpx-conference.com/us/dxpx-2024/" TargetMode="Externa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oleObject" Target="../embeddings/oleObject8.bin"/><Relationship Id="rId7" Type="http://schemas.openxmlformats.org/officeDocument/2006/relationships/image" Target="../media/image28.svg"/><Relationship Id="rId12" Type="http://schemas.openxmlformats.org/officeDocument/2006/relationships/image" Target="../media/image33.png"/><Relationship Id="rId2" Type="http://schemas.openxmlformats.org/officeDocument/2006/relationships/slideLayout" Target="../slideLayouts/slideLayout5.xml"/><Relationship Id="rId16" Type="http://schemas.openxmlformats.org/officeDocument/2006/relationships/hyperlink" Target="https://42plus1.com/" TargetMode="External"/><Relationship Id="rId1" Type="http://schemas.openxmlformats.org/officeDocument/2006/relationships/tags" Target="../tags/tag13.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jpeg"/><Relationship Id="rId15" Type="http://schemas.openxmlformats.org/officeDocument/2006/relationships/image" Target="../media/image36.svg"/><Relationship Id="rId10" Type="http://schemas.openxmlformats.org/officeDocument/2006/relationships/image" Target="../media/image31.png"/><Relationship Id="rId4" Type="http://schemas.openxmlformats.org/officeDocument/2006/relationships/image" Target="../media/image2.emf"/><Relationship Id="rId9" Type="http://schemas.openxmlformats.org/officeDocument/2006/relationships/image" Target="../media/image30.svg"/><Relationship Id="rId14"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oleObject" Target="../embeddings/oleObject9.bin"/><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slideLayout" Target="../slideLayouts/slideLayout5.xml"/><Relationship Id="rId1" Type="http://schemas.openxmlformats.org/officeDocument/2006/relationships/tags" Target="../tags/tag14.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2.emf"/><Relationship Id="rId9"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8.png"/><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19.png"/><Relationship Id="rId1" Type="http://schemas.openxmlformats.org/officeDocument/2006/relationships/slideLayout" Target="../slideLayouts/slideLayout5.xml"/><Relationship Id="rId4" Type="http://schemas.openxmlformats.org/officeDocument/2006/relationships/image" Target="../media/image5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Close up of several test tubes with bubbles&#10;&#10;Description automatically generated">
            <a:extLst>
              <a:ext uri="{FF2B5EF4-FFF2-40B4-BE49-F238E27FC236}">
                <a16:creationId xmlns:a16="http://schemas.microsoft.com/office/drawing/2014/main" id="{9165BD81-CF88-931A-3530-BD0613282AAC}"/>
              </a:ext>
            </a:extLst>
          </p:cNvPr>
          <p:cNvPicPr>
            <a:picLocks noChangeAspect="1"/>
          </p:cNvPicPr>
          <p:nvPr/>
        </p:nvPicPr>
        <p:blipFill rotWithShape="1">
          <a:blip r:embed="rId3"/>
          <a:srcRect t="10309" r="-283" b="10485"/>
          <a:stretch/>
        </p:blipFill>
        <p:spPr>
          <a:xfrm>
            <a:off x="4091125" y="7606"/>
            <a:ext cx="5775686" cy="6850394"/>
          </a:xfrm>
          <a:prstGeom prst="rect">
            <a:avLst/>
          </a:prstGeom>
        </p:spPr>
      </p:pic>
      <p:sp>
        <p:nvSpPr>
          <p:cNvPr id="22" name="Freeform: Shape 21">
            <a:extLst>
              <a:ext uri="{FF2B5EF4-FFF2-40B4-BE49-F238E27FC236}">
                <a16:creationId xmlns:a16="http://schemas.microsoft.com/office/drawing/2014/main" id="{DF6973C1-37F3-D178-06DA-D6D6B728C7E1}"/>
              </a:ext>
            </a:extLst>
          </p:cNvPr>
          <p:cNvSpPr/>
          <p:nvPr/>
        </p:nvSpPr>
        <p:spPr>
          <a:xfrm>
            <a:off x="-1001484" y="1"/>
            <a:ext cx="6699052" cy="6850393"/>
          </a:xfrm>
          <a:custGeom>
            <a:avLst/>
            <a:gdLst>
              <a:gd name="connsiteX0" fmla="*/ 0 w 6699052"/>
              <a:gd name="connsiteY0" fmla="*/ 0 h 6850393"/>
              <a:gd name="connsiteX1" fmla="*/ 5133990 w 6699052"/>
              <a:gd name="connsiteY1" fmla="*/ 0 h 6850393"/>
              <a:gd name="connsiteX2" fmla="*/ 5208476 w 6699052"/>
              <a:gd name="connsiteY2" fmla="*/ 64521 h 6850393"/>
              <a:gd name="connsiteX3" fmla="*/ 6699052 w 6699052"/>
              <a:gd name="connsiteY3" fmla="*/ 3432274 h 6850393"/>
              <a:gd name="connsiteX4" fmla="*/ 5208476 w 6699052"/>
              <a:gd name="connsiteY4" fmla="*/ 6800027 h 6850393"/>
              <a:gd name="connsiteX5" fmla="*/ 5150331 w 6699052"/>
              <a:gd name="connsiteY5" fmla="*/ 6850393 h 6850393"/>
              <a:gd name="connsiteX6" fmla="*/ 0 w 6699052"/>
              <a:gd name="connsiteY6" fmla="*/ 6850393 h 6850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99052" h="6850393">
                <a:moveTo>
                  <a:pt x="0" y="0"/>
                </a:moveTo>
                <a:lnTo>
                  <a:pt x="5133990" y="0"/>
                </a:lnTo>
                <a:lnTo>
                  <a:pt x="5208476" y="64521"/>
                </a:lnTo>
                <a:cubicBezTo>
                  <a:pt x="6124168" y="896784"/>
                  <a:pt x="6699052" y="2097393"/>
                  <a:pt x="6699052" y="3432274"/>
                </a:cubicBezTo>
                <a:cubicBezTo>
                  <a:pt x="6699052" y="4767155"/>
                  <a:pt x="6124168" y="5967765"/>
                  <a:pt x="5208476" y="6800027"/>
                </a:cubicBezTo>
                <a:lnTo>
                  <a:pt x="5150331" y="6850393"/>
                </a:lnTo>
                <a:lnTo>
                  <a:pt x="0" y="6850393"/>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Picture 6" descr="A green circle with a line&#10;&#10;Description automatically generated">
            <a:extLst>
              <a:ext uri="{FF2B5EF4-FFF2-40B4-BE49-F238E27FC236}">
                <a16:creationId xmlns:a16="http://schemas.microsoft.com/office/drawing/2014/main" id="{186B7347-748A-938E-3DE8-98DD9ACE2E76}"/>
              </a:ext>
            </a:extLst>
          </p:cNvPr>
          <p:cNvPicPr>
            <a:picLocks noChangeAspect="1"/>
          </p:cNvPicPr>
          <p:nvPr/>
        </p:nvPicPr>
        <p:blipFill rotWithShape="1">
          <a:blip r:embed="rId4">
            <a:clrChange>
              <a:clrFrom>
                <a:srgbClr val="FFFFFF"/>
              </a:clrFrom>
              <a:clrTo>
                <a:srgbClr val="FFFFFF">
                  <a:alpha val="0"/>
                </a:srgbClr>
              </a:clrTo>
            </a:clrChange>
          </a:blip>
          <a:srcRect l="43206" t="11488" r="-1" b="11488"/>
          <a:stretch/>
        </p:blipFill>
        <p:spPr>
          <a:xfrm>
            <a:off x="732066" y="0"/>
            <a:ext cx="5016302" cy="6858000"/>
          </a:xfrm>
          <a:prstGeom prst="rect">
            <a:avLst/>
          </a:prstGeom>
        </p:spPr>
      </p:pic>
      <p:graphicFrame>
        <p:nvGraphicFramePr>
          <p:cNvPr id="8" name="Object 7" hidden="1">
            <a:extLst>
              <a:ext uri="{FF2B5EF4-FFF2-40B4-BE49-F238E27FC236}">
                <a16:creationId xmlns:a16="http://schemas.microsoft.com/office/drawing/2014/main" id="{E5A495D5-2C00-BF53-4E5C-D7709B378FB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5" progId="TCLayout.ActiveDocument.1">
                  <p:embed/>
                </p:oleObj>
              </mc:Choice>
              <mc:Fallback>
                <p:oleObj name="think-cell Slide" r:id="rId5" imgW="384" imgH="385" progId="TCLayout.ActiveDocument.1">
                  <p:embed/>
                  <p:pic>
                    <p:nvPicPr>
                      <p:cNvPr id="8" name="Object 7" hidden="1">
                        <a:extLst>
                          <a:ext uri="{FF2B5EF4-FFF2-40B4-BE49-F238E27FC236}">
                            <a16:creationId xmlns:a16="http://schemas.microsoft.com/office/drawing/2014/main" id="{E5A495D5-2C00-BF53-4E5C-D7709B378FB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2" name="Rectangle 11">
            <a:extLst>
              <a:ext uri="{FF2B5EF4-FFF2-40B4-BE49-F238E27FC236}">
                <a16:creationId xmlns:a16="http://schemas.microsoft.com/office/drawing/2014/main" id="{D4117ED7-8759-B019-695A-D6C4D485C00D}"/>
              </a:ext>
            </a:extLst>
          </p:cNvPr>
          <p:cNvSpPr/>
          <p:nvPr/>
        </p:nvSpPr>
        <p:spPr>
          <a:xfrm>
            <a:off x="1079500" y="4610100"/>
            <a:ext cx="609600" cy="8763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blue gradient with white dots&#10;&#10;Description automatically generated">
            <a:extLst>
              <a:ext uri="{FF2B5EF4-FFF2-40B4-BE49-F238E27FC236}">
                <a16:creationId xmlns:a16="http://schemas.microsoft.com/office/drawing/2014/main" id="{53B12C6B-D6CB-BBC4-1729-13D523425F9D}"/>
              </a:ext>
            </a:extLst>
          </p:cNvPr>
          <p:cNvPicPr>
            <a:picLocks noChangeAspect="1"/>
          </p:cNvPicPr>
          <p:nvPr/>
        </p:nvPicPr>
        <p:blipFill>
          <a:blip r:embed="rId7"/>
          <a:stretch>
            <a:fillRect/>
          </a:stretch>
        </p:blipFill>
        <p:spPr>
          <a:xfrm>
            <a:off x="1" y="4914668"/>
            <a:ext cx="9866810" cy="1003528"/>
          </a:xfrm>
          <a:prstGeom prst="rect">
            <a:avLst/>
          </a:prstGeom>
        </p:spPr>
      </p:pic>
      <p:pic>
        <p:nvPicPr>
          <p:cNvPr id="31" name="Picture 30" descr="A black background with white text&#10;&#10;Description automatically generated">
            <a:extLst>
              <a:ext uri="{FF2B5EF4-FFF2-40B4-BE49-F238E27FC236}">
                <a16:creationId xmlns:a16="http://schemas.microsoft.com/office/drawing/2014/main" id="{F6A1D8A3-1753-8186-04BE-5CC69A7D4C66}"/>
              </a:ext>
            </a:extLst>
          </p:cNvPr>
          <p:cNvPicPr>
            <a:picLocks noChangeAspect="1"/>
          </p:cNvPicPr>
          <p:nvPr/>
        </p:nvPicPr>
        <p:blipFill>
          <a:blip r:embed="rId8"/>
          <a:stretch>
            <a:fillRect/>
          </a:stretch>
        </p:blipFill>
        <p:spPr>
          <a:xfrm>
            <a:off x="529894" y="6146020"/>
            <a:ext cx="1800284" cy="415450"/>
          </a:xfrm>
          <a:prstGeom prst="rect">
            <a:avLst/>
          </a:prstGeom>
        </p:spPr>
      </p:pic>
      <p:sp>
        <p:nvSpPr>
          <p:cNvPr id="40" name="Rectangle 39">
            <a:extLst>
              <a:ext uri="{FF2B5EF4-FFF2-40B4-BE49-F238E27FC236}">
                <a16:creationId xmlns:a16="http://schemas.microsoft.com/office/drawing/2014/main" id="{B2358145-1BFF-6590-8D38-D346C957F8BB}"/>
              </a:ext>
            </a:extLst>
          </p:cNvPr>
          <p:cNvSpPr/>
          <p:nvPr/>
        </p:nvSpPr>
        <p:spPr>
          <a:xfrm>
            <a:off x="-1666875" y="-276225"/>
            <a:ext cx="1666875" cy="7381875"/>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B0F6013F-5B52-52BF-A961-82FE53D0BD98}"/>
              </a:ext>
            </a:extLst>
          </p:cNvPr>
          <p:cNvSpPr txBox="1"/>
          <p:nvPr/>
        </p:nvSpPr>
        <p:spPr>
          <a:xfrm>
            <a:off x="580481" y="5062489"/>
            <a:ext cx="8705850" cy="707886"/>
          </a:xfrm>
          <a:prstGeom prst="rect">
            <a:avLst/>
          </a:prstGeom>
          <a:noFill/>
        </p:spPr>
        <p:txBody>
          <a:bodyPr wrap="square" lIns="0" rIns="0" rtlCol="0">
            <a:spAutoFit/>
          </a:bodyPr>
          <a:lstStyle/>
          <a:p>
            <a:pPr algn="ctr"/>
            <a:r>
              <a:rPr lang="en-US" sz="4000" dirty="0">
                <a:solidFill>
                  <a:schemeClr val="bg1"/>
                </a:solidFill>
                <a:latin typeface="Oswald Medium" panose="00000600000000000000" pitchFamily="50" charset="0"/>
              </a:rPr>
              <a:t>Conference Overview</a:t>
            </a:r>
          </a:p>
        </p:txBody>
      </p:sp>
      <p:pic>
        <p:nvPicPr>
          <p:cNvPr id="6" name="Picture 5" descr="A logo on a white background&#10;&#10;Description automatically generated">
            <a:extLst>
              <a:ext uri="{FF2B5EF4-FFF2-40B4-BE49-F238E27FC236}">
                <a16:creationId xmlns:a16="http://schemas.microsoft.com/office/drawing/2014/main" id="{097F205F-C865-869C-3088-DBFA4F348EC2}"/>
              </a:ext>
            </a:extLst>
          </p:cNvPr>
          <p:cNvPicPr>
            <a:picLocks noChangeAspect="1"/>
          </p:cNvPicPr>
          <p:nvPr/>
        </p:nvPicPr>
        <p:blipFill rotWithShape="1">
          <a:blip r:embed="rId9"/>
          <a:srcRect r="18638"/>
          <a:stretch/>
        </p:blipFill>
        <p:spPr>
          <a:xfrm>
            <a:off x="518020" y="340072"/>
            <a:ext cx="3896443" cy="4508934"/>
          </a:xfrm>
          <a:prstGeom prst="rect">
            <a:avLst/>
          </a:prstGeom>
        </p:spPr>
      </p:pic>
    </p:spTree>
    <p:extLst>
      <p:ext uri="{BB962C8B-B14F-4D97-AF65-F5344CB8AC3E}">
        <p14:creationId xmlns:p14="http://schemas.microsoft.com/office/powerpoint/2010/main" val="1253184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2B554D-25AD-D322-FAE4-8456BBB7242C}"/>
              </a:ext>
            </a:extLst>
          </p:cNvPr>
          <p:cNvSpPr>
            <a:spLocks noGrp="1"/>
          </p:cNvSpPr>
          <p:nvPr>
            <p:ph type="sldNum" sz="quarter" idx="12"/>
          </p:nvPr>
        </p:nvSpPr>
        <p:spPr/>
        <p:txBody>
          <a:bodyPr/>
          <a:lstStyle/>
          <a:p>
            <a:pPr>
              <a:defRPr/>
            </a:pPr>
            <a:fld id="{BD7C0ECF-3344-5349-BA5F-99F4D757E02D}" type="slidenum">
              <a:rPr lang="en-US" smtClean="0"/>
              <a:pPr>
                <a:defRPr/>
              </a:pPr>
              <a:t>9</a:t>
            </a:fld>
            <a:endParaRPr lang="en-US" dirty="0"/>
          </a:p>
        </p:txBody>
      </p:sp>
      <p:sp>
        <p:nvSpPr>
          <p:cNvPr id="3" name="Title 2">
            <a:extLst>
              <a:ext uri="{FF2B5EF4-FFF2-40B4-BE49-F238E27FC236}">
                <a16:creationId xmlns:a16="http://schemas.microsoft.com/office/drawing/2014/main" id="{9E7C7FD9-6BAB-DCB1-7A3D-1B8B313AEE95}"/>
              </a:ext>
            </a:extLst>
          </p:cNvPr>
          <p:cNvSpPr>
            <a:spLocks noGrp="1"/>
          </p:cNvSpPr>
          <p:nvPr>
            <p:ph type="title"/>
          </p:nvPr>
        </p:nvSpPr>
        <p:spPr/>
        <p:txBody>
          <a:bodyPr/>
          <a:lstStyle/>
          <a:p>
            <a:r>
              <a:rPr lang="en-US" dirty="0"/>
              <a:t>2023 BY THE NUMBERS</a:t>
            </a:r>
          </a:p>
        </p:txBody>
      </p:sp>
      <p:pic>
        <p:nvPicPr>
          <p:cNvPr id="6" name="Picture 5">
            <a:extLst>
              <a:ext uri="{FF2B5EF4-FFF2-40B4-BE49-F238E27FC236}">
                <a16:creationId xmlns:a16="http://schemas.microsoft.com/office/drawing/2014/main" id="{0B977460-6859-39CD-1923-7C6927C30427}"/>
              </a:ext>
            </a:extLst>
          </p:cNvPr>
          <p:cNvPicPr>
            <a:picLocks noChangeAspect="1"/>
          </p:cNvPicPr>
          <p:nvPr/>
        </p:nvPicPr>
        <p:blipFill>
          <a:blip r:embed="rId2"/>
          <a:stretch>
            <a:fillRect/>
          </a:stretch>
        </p:blipFill>
        <p:spPr>
          <a:xfrm>
            <a:off x="2731570" y="743475"/>
            <a:ext cx="4471487" cy="2636122"/>
          </a:xfrm>
          <a:prstGeom prst="rect">
            <a:avLst/>
          </a:prstGeom>
        </p:spPr>
      </p:pic>
      <p:pic>
        <p:nvPicPr>
          <p:cNvPr id="8" name="Picture 7">
            <a:extLst>
              <a:ext uri="{FF2B5EF4-FFF2-40B4-BE49-F238E27FC236}">
                <a16:creationId xmlns:a16="http://schemas.microsoft.com/office/drawing/2014/main" id="{67C1D942-C55C-23BB-F85F-EA67F0E1F311}"/>
              </a:ext>
            </a:extLst>
          </p:cNvPr>
          <p:cNvPicPr>
            <a:picLocks noChangeAspect="1"/>
          </p:cNvPicPr>
          <p:nvPr/>
        </p:nvPicPr>
        <p:blipFill>
          <a:blip r:embed="rId3"/>
          <a:stretch>
            <a:fillRect/>
          </a:stretch>
        </p:blipFill>
        <p:spPr>
          <a:xfrm>
            <a:off x="2731570" y="3623145"/>
            <a:ext cx="4578176" cy="2491380"/>
          </a:xfrm>
          <a:prstGeom prst="rect">
            <a:avLst/>
          </a:prstGeom>
        </p:spPr>
      </p:pic>
      <p:pic>
        <p:nvPicPr>
          <p:cNvPr id="5" name="Picture 4" descr="A red and black letter l&#10;&#10;Description automatically generated">
            <a:extLst>
              <a:ext uri="{FF2B5EF4-FFF2-40B4-BE49-F238E27FC236}">
                <a16:creationId xmlns:a16="http://schemas.microsoft.com/office/drawing/2014/main" id="{57BC35C2-7F30-E3D9-14A6-84D377A3E788}"/>
              </a:ext>
            </a:extLst>
          </p:cNvPr>
          <p:cNvPicPr>
            <a:picLocks noChangeAspect="1"/>
          </p:cNvPicPr>
          <p:nvPr/>
        </p:nvPicPr>
        <p:blipFill>
          <a:blip r:embed="rId4"/>
          <a:stretch>
            <a:fillRect/>
          </a:stretch>
        </p:blipFill>
        <p:spPr>
          <a:xfrm>
            <a:off x="607596" y="4761882"/>
            <a:ext cx="1666373" cy="354184"/>
          </a:xfrm>
          <a:prstGeom prst="rect">
            <a:avLst/>
          </a:prstGeom>
        </p:spPr>
      </p:pic>
      <p:pic>
        <p:nvPicPr>
          <p:cNvPr id="7" name="Picture 6" descr="A logo for a company&#10;&#10;Description automatically generated">
            <a:extLst>
              <a:ext uri="{FF2B5EF4-FFF2-40B4-BE49-F238E27FC236}">
                <a16:creationId xmlns:a16="http://schemas.microsoft.com/office/drawing/2014/main" id="{DDCCF732-E424-33DC-5509-9B63F90ACD87}"/>
              </a:ext>
            </a:extLst>
          </p:cNvPr>
          <p:cNvPicPr>
            <a:picLocks noChangeAspect="1"/>
          </p:cNvPicPr>
          <p:nvPr/>
        </p:nvPicPr>
        <p:blipFill rotWithShape="1">
          <a:blip r:embed="rId5">
            <a:clrChange>
              <a:clrFrom>
                <a:srgbClr val="FFFFFF"/>
              </a:clrFrom>
              <a:clrTo>
                <a:srgbClr val="FFFFFF">
                  <a:alpha val="0"/>
                </a:srgbClr>
              </a:clrTo>
            </a:clrChange>
          </a:blip>
          <a:srcRect t="13145" r="16848" b="32892"/>
          <a:stretch/>
        </p:blipFill>
        <p:spPr>
          <a:xfrm>
            <a:off x="644079" y="1479581"/>
            <a:ext cx="1629890" cy="1041035"/>
          </a:xfrm>
          <a:prstGeom prst="rect">
            <a:avLst/>
          </a:prstGeom>
        </p:spPr>
      </p:pic>
    </p:spTree>
    <p:extLst>
      <p:ext uri="{BB962C8B-B14F-4D97-AF65-F5344CB8AC3E}">
        <p14:creationId xmlns:p14="http://schemas.microsoft.com/office/powerpoint/2010/main" val="3096441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group of test tubes with different colored liquids&#10;&#10;Description automatically generated">
            <a:extLst>
              <a:ext uri="{FF2B5EF4-FFF2-40B4-BE49-F238E27FC236}">
                <a16:creationId xmlns:a16="http://schemas.microsoft.com/office/drawing/2014/main" id="{8355157B-31D5-412F-F438-AA4E3C65BF49}"/>
              </a:ext>
            </a:extLst>
          </p:cNvPr>
          <p:cNvPicPr>
            <a:picLocks noChangeAspect="1"/>
          </p:cNvPicPr>
          <p:nvPr/>
        </p:nvPicPr>
        <p:blipFill rotWithShape="1">
          <a:blip r:embed="rId2"/>
          <a:srcRect t="33444" b="43178"/>
          <a:stretch/>
        </p:blipFill>
        <p:spPr>
          <a:xfrm>
            <a:off x="0" y="0"/>
            <a:ext cx="9144000" cy="3238500"/>
          </a:xfrm>
          <a:prstGeom prst="rect">
            <a:avLst/>
          </a:prstGeom>
        </p:spPr>
      </p:pic>
      <p:sp>
        <p:nvSpPr>
          <p:cNvPr id="10" name="Rectangle 9">
            <a:extLst>
              <a:ext uri="{FF2B5EF4-FFF2-40B4-BE49-F238E27FC236}">
                <a16:creationId xmlns:a16="http://schemas.microsoft.com/office/drawing/2014/main" id="{4BAB4678-8738-CA4A-8DEB-67B9EA0202BC}"/>
              </a:ext>
            </a:extLst>
          </p:cNvPr>
          <p:cNvSpPr/>
          <p:nvPr/>
        </p:nvSpPr>
        <p:spPr>
          <a:xfrm>
            <a:off x="1079500" y="4610100"/>
            <a:ext cx="609600" cy="8763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gradient with white dots&#10;&#10;Description automatically generated">
            <a:extLst>
              <a:ext uri="{FF2B5EF4-FFF2-40B4-BE49-F238E27FC236}">
                <a16:creationId xmlns:a16="http://schemas.microsoft.com/office/drawing/2014/main" id="{69FC35A7-90E8-6546-7ED8-A8163E55109E}"/>
              </a:ext>
            </a:extLst>
          </p:cNvPr>
          <p:cNvPicPr>
            <a:picLocks noChangeAspect="1"/>
          </p:cNvPicPr>
          <p:nvPr/>
        </p:nvPicPr>
        <p:blipFill>
          <a:blip r:embed="rId3"/>
          <a:stretch>
            <a:fillRect/>
          </a:stretch>
        </p:blipFill>
        <p:spPr>
          <a:xfrm>
            <a:off x="0" y="2177135"/>
            <a:ext cx="9144001" cy="1095103"/>
          </a:xfrm>
          <a:prstGeom prst="rect">
            <a:avLst/>
          </a:prstGeom>
        </p:spPr>
      </p:pic>
      <p:sp>
        <p:nvSpPr>
          <p:cNvPr id="13" name="Rectangle 12">
            <a:extLst>
              <a:ext uri="{FF2B5EF4-FFF2-40B4-BE49-F238E27FC236}">
                <a16:creationId xmlns:a16="http://schemas.microsoft.com/office/drawing/2014/main" id="{BCE27BF7-5F84-7C2D-BD22-5576CCE20259}"/>
              </a:ext>
            </a:extLst>
          </p:cNvPr>
          <p:cNvSpPr/>
          <p:nvPr/>
        </p:nvSpPr>
        <p:spPr>
          <a:xfrm>
            <a:off x="-1725250" y="-261939"/>
            <a:ext cx="1666875" cy="7381875"/>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D00D686-3204-DACA-7289-0C1F28EFF051}"/>
              </a:ext>
            </a:extLst>
          </p:cNvPr>
          <p:cNvSpPr txBox="1"/>
          <p:nvPr/>
        </p:nvSpPr>
        <p:spPr>
          <a:xfrm>
            <a:off x="0" y="2419875"/>
            <a:ext cx="9235744" cy="707886"/>
          </a:xfrm>
          <a:prstGeom prst="rect">
            <a:avLst/>
          </a:prstGeom>
          <a:noFill/>
        </p:spPr>
        <p:txBody>
          <a:bodyPr wrap="square" lIns="0" rIns="0" rtlCol="0">
            <a:spAutoFit/>
          </a:bodyPr>
          <a:lstStyle/>
          <a:p>
            <a:pPr algn="ctr"/>
            <a:r>
              <a:rPr lang="en-US" sz="4000" dirty="0">
                <a:solidFill>
                  <a:schemeClr val="bg1"/>
                </a:solidFill>
                <a:latin typeface="Oswald Medium" panose="00000600000000000000" pitchFamily="50" charset="0"/>
              </a:rPr>
              <a:t>Join Us in Chicago this July</a:t>
            </a:r>
          </a:p>
        </p:txBody>
      </p:sp>
      <p:sp>
        <p:nvSpPr>
          <p:cNvPr id="17" name="Rectangle 16">
            <a:extLst>
              <a:ext uri="{FF2B5EF4-FFF2-40B4-BE49-F238E27FC236}">
                <a16:creationId xmlns:a16="http://schemas.microsoft.com/office/drawing/2014/main" id="{51F7341D-A27F-73E6-E309-B29DFFE152C9}"/>
              </a:ext>
            </a:extLst>
          </p:cNvPr>
          <p:cNvSpPr/>
          <p:nvPr/>
        </p:nvSpPr>
        <p:spPr>
          <a:xfrm>
            <a:off x="0" y="5380169"/>
            <a:ext cx="9144000" cy="14778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black background with white text&#10;&#10;Description automatically generated">
            <a:extLst>
              <a:ext uri="{FF2B5EF4-FFF2-40B4-BE49-F238E27FC236}">
                <a16:creationId xmlns:a16="http://schemas.microsoft.com/office/drawing/2014/main" id="{EB8F0B17-BE24-2977-86CD-EE773F432783}"/>
              </a:ext>
            </a:extLst>
          </p:cNvPr>
          <p:cNvPicPr>
            <a:picLocks noChangeAspect="1"/>
          </p:cNvPicPr>
          <p:nvPr/>
        </p:nvPicPr>
        <p:blipFill>
          <a:blip r:embed="rId4"/>
          <a:stretch>
            <a:fillRect/>
          </a:stretch>
        </p:blipFill>
        <p:spPr>
          <a:xfrm>
            <a:off x="3129244" y="5962984"/>
            <a:ext cx="1800284" cy="415450"/>
          </a:xfrm>
          <a:prstGeom prst="rect">
            <a:avLst/>
          </a:prstGeom>
        </p:spPr>
      </p:pic>
      <p:pic>
        <p:nvPicPr>
          <p:cNvPr id="20" name="Picture 19" descr="A logo for a company&#10;&#10;Description automatically generated">
            <a:extLst>
              <a:ext uri="{FF2B5EF4-FFF2-40B4-BE49-F238E27FC236}">
                <a16:creationId xmlns:a16="http://schemas.microsoft.com/office/drawing/2014/main" id="{83A7AE25-9961-B599-18BE-AE1BA6B8CE79}"/>
              </a:ext>
            </a:extLst>
          </p:cNvPr>
          <p:cNvPicPr>
            <a:picLocks noChangeAspect="1"/>
          </p:cNvPicPr>
          <p:nvPr/>
        </p:nvPicPr>
        <p:blipFill rotWithShape="1">
          <a:blip r:embed="rId5">
            <a:clrChange>
              <a:clrFrom>
                <a:srgbClr val="FFFFFF"/>
              </a:clrFrom>
              <a:clrTo>
                <a:srgbClr val="FFFFFF">
                  <a:alpha val="0"/>
                </a:srgbClr>
              </a:clrTo>
            </a:clrChange>
          </a:blip>
          <a:srcRect t="13145" r="16848" b="32892"/>
          <a:stretch/>
        </p:blipFill>
        <p:spPr>
          <a:xfrm>
            <a:off x="5114615" y="5702665"/>
            <a:ext cx="1279699" cy="817363"/>
          </a:xfrm>
          <a:prstGeom prst="rect">
            <a:avLst/>
          </a:prstGeom>
        </p:spPr>
      </p:pic>
      <p:pic>
        <p:nvPicPr>
          <p:cNvPr id="3" name="Picture 2" descr="A person wearing glasses and a suit&#10;&#10;Description automatically generated">
            <a:hlinkClick r:id="rId6"/>
            <a:extLst>
              <a:ext uri="{FF2B5EF4-FFF2-40B4-BE49-F238E27FC236}">
                <a16:creationId xmlns:a16="http://schemas.microsoft.com/office/drawing/2014/main" id="{348BF65A-CDAA-E448-D60A-5579C19BD804}"/>
              </a:ext>
            </a:extLst>
          </p:cNvPr>
          <p:cNvPicPr>
            <a:picLocks noChangeAspect="1"/>
          </p:cNvPicPr>
          <p:nvPr/>
        </p:nvPicPr>
        <p:blipFill>
          <a:blip r:embed="rId7"/>
          <a:stretch>
            <a:fillRect/>
          </a:stretch>
        </p:blipFill>
        <p:spPr>
          <a:xfrm>
            <a:off x="5849998" y="3412584"/>
            <a:ext cx="1578867" cy="2246381"/>
          </a:xfrm>
          <a:prstGeom prst="rect">
            <a:avLst/>
          </a:prstGeom>
        </p:spPr>
      </p:pic>
      <p:pic>
        <p:nvPicPr>
          <p:cNvPr id="5" name="Picture 4" descr="A person in a suit and tie&#10;&#10;Description automatically generated">
            <a:hlinkClick r:id="rId8"/>
            <a:extLst>
              <a:ext uri="{FF2B5EF4-FFF2-40B4-BE49-F238E27FC236}">
                <a16:creationId xmlns:a16="http://schemas.microsoft.com/office/drawing/2014/main" id="{2175B21F-0042-DD56-4A9B-BCE18E1652FF}"/>
              </a:ext>
            </a:extLst>
          </p:cNvPr>
          <p:cNvPicPr>
            <a:picLocks noChangeAspect="1"/>
          </p:cNvPicPr>
          <p:nvPr/>
        </p:nvPicPr>
        <p:blipFill>
          <a:blip r:embed="rId9"/>
          <a:stretch>
            <a:fillRect/>
          </a:stretch>
        </p:blipFill>
        <p:spPr>
          <a:xfrm>
            <a:off x="3752086" y="3408474"/>
            <a:ext cx="1639827" cy="2234189"/>
          </a:xfrm>
          <a:prstGeom prst="rect">
            <a:avLst/>
          </a:prstGeom>
        </p:spPr>
      </p:pic>
      <p:pic>
        <p:nvPicPr>
          <p:cNvPr id="7" name="Picture 6" descr="A person in a suit and tie&#10;&#10;Description automatically generated">
            <a:hlinkClick r:id="rId10"/>
            <a:extLst>
              <a:ext uri="{FF2B5EF4-FFF2-40B4-BE49-F238E27FC236}">
                <a16:creationId xmlns:a16="http://schemas.microsoft.com/office/drawing/2014/main" id="{A4EECE7B-0119-FF69-A44B-BD650B48945F}"/>
              </a:ext>
            </a:extLst>
          </p:cNvPr>
          <p:cNvPicPr>
            <a:picLocks noChangeAspect="1"/>
          </p:cNvPicPr>
          <p:nvPr/>
        </p:nvPicPr>
        <p:blipFill>
          <a:blip r:embed="rId11"/>
          <a:stretch>
            <a:fillRect/>
          </a:stretch>
        </p:blipFill>
        <p:spPr>
          <a:xfrm>
            <a:off x="1654174" y="3408474"/>
            <a:ext cx="1639827" cy="2234189"/>
          </a:xfrm>
          <a:prstGeom prst="rect">
            <a:avLst/>
          </a:prstGeom>
        </p:spPr>
      </p:pic>
    </p:spTree>
    <p:extLst>
      <p:ext uri="{BB962C8B-B14F-4D97-AF65-F5344CB8AC3E}">
        <p14:creationId xmlns:p14="http://schemas.microsoft.com/office/powerpoint/2010/main" val="1245597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0163ED9-684D-A2FD-80B4-46C67C87E9AC}"/>
              </a:ext>
            </a:extLst>
          </p:cNvPr>
          <p:cNvSpPr/>
          <p:nvPr/>
        </p:nvSpPr>
        <p:spPr>
          <a:xfrm>
            <a:off x="228600" y="810883"/>
            <a:ext cx="4192480" cy="5063706"/>
          </a:xfrm>
          <a:prstGeom prst="rect">
            <a:avLst/>
          </a:prstGeom>
          <a:solidFill>
            <a:srgbClr val="F3F3F2"/>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51A7CD0B-2F7D-EE25-ACDD-C12FB286E8C0}"/>
              </a:ext>
            </a:extLst>
          </p:cNvPr>
          <p:cNvSpPr>
            <a:spLocks noGrp="1"/>
          </p:cNvSpPr>
          <p:nvPr>
            <p:ph type="sldNum" sz="quarter" idx="12"/>
          </p:nvPr>
        </p:nvSpPr>
        <p:spPr/>
        <p:txBody>
          <a:bodyPr/>
          <a:lstStyle/>
          <a:p>
            <a:pPr>
              <a:defRPr/>
            </a:pPr>
            <a:fld id="{BD7C0ECF-3344-5349-BA5F-99F4D757E02D}" type="slidenum">
              <a:rPr lang="en-US" smtClean="0"/>
              <a:pPr>
                <a:defRPr/>
              </a:pPr>
              <a:t>1</a:t>
            </a:fld>
            <a:endParaRPr lang="en-US" dirty="0"/>
          </a:p>
        </p:txBody>
      </p:sp>
      <p:sp>
        <p:nvSpPr>
          <p:cNvPr id="3" name="Title 2">
            <a:extLst>
              <a:ext uri="{FF2B5EF4-FFF2-40B4-BE49-F238E27FC236}">
                <a16:creationId xmlns:a16="http://schemas.microsoft.com/office/drawing/2014/main" id="{9AB4AC49-4D0D-9797-8717-D53E84817F83}"/>
              </a:ext>
            </a:extLst>
          </p:cNvPr>
          <p:cNvSpPr>
            <a:spLocks noGrp="1"/>
          </p:cNvSpPr>
          <p:nvPr>
            <p:ph type="title"/>
          </p:nvPr>
        </p:nvSpPr>
        <p:spPr/>
        <p:txBody>
          <a:bodyPr/>
          <a:lstStyle/>
          <a:p>
            <a:r>
              <a:rPr lang="en-US" dirty="0"/>
              <a:t>ABOUT DxPx U.S.</a:t>
            </a:r>
          </a:p>
        </p:txBody>
      </p:sp>
      <p:sp>
        <p:nvSpPr>
          <p:cNvPr id="5" name="TextBox 4">
            <a:extLst>
              <a:ext uri="{FF2B5EF4-FFF2-40B4-BE49-F238E27FC236}">
                <a16:creationId xmlns:a16="http://schemas.microsoft.com/office/drawing/2014/main" id="{27DC77B1-466A-3E4F-E6F3-FDDA5363BB01}"/>
              </a:ext>
            </a:extLst>
          </p:cNvPr>
          <p:cNvSpPr txBox="1"/>
          <p:nvPr/>
        </p:nvSpPr>
        <p:spPr>
          <a:xfrm>
            <a:off x="491727" y="1112344"/>
            <a:ext cx="3666225" cy="3631763"/>
          </a:xfrm>
          <a:prstGeom prst="rect">
            <a:avLst/>
          </a:prstGeom>
          <a:noFill/>
        </p:spPr>
        <p:txBody>
          <a:bodyPr wrap="square" lIns="0" rIns="0" rtlCol="0">
            <a:spAutoFit/>
          </a:bodyPr>
          <a:lstStyle/>
          <a:p>
            <a:pPr marL="171450" marR="0" indent="-171450">
              <a:spcBef>
                <a:spcPts val="0"/>
              </a:spcBef>
              <a:spcAft>
                <a:spcPts val="0"/>
              </a:spcAft>
              <a:buFont typeface="Wingdings" panose="05000000000000000000" pitchFamily="2" charset="2"/>
              <a:buChar char="Ø"/>
            </a:pPr>
            <a:r>
              <a:rPr lang="en-US" sz="1150" dirty="0">
                <a:solidFill>
                  <a:schemeClr val="tx2">
                    <a:lumMod val="75000"/>
                  </a:schemeClr>
                </a:solidFill>
                <a:effectLst/>
                <a:latin typeface="+mj-lt"/>
                <a:ea typeface="Aptos" panose="020B0004020202020204" pitchFamily="34" charset="0"/>
                <a:cs typeface="Aptos" panose="020B0004020202020204" pitchFamily="34" charset="0"/>
              </a:rPr>
              <a:t>DxPx is an </a:t>
            </a:r>
            <a:r>
              <a:rPr lang="en-US" sz="1150" b="1" dirty="0">
                <a:solidFill>
                  <a:schemeClr val="tx2">
                    <a:lumMod val="75000"/>
                  </a:schemeClr>
                </a:solidFill>
                <a:effectLst/>
                <a:latin typeface="+mj-lt"/>
                <a:ea typeface="Aptos" panose="020B0004020202020204" pitchFamily="34" charset="0"/>
                <a:cs typeface="Aptos" panose="020B0004020202020204" pitchFamily="34" charset="0"/>
              </a:rPr>
              <a:t>Industry + Investor Partnering Conference </a:t>
            </a:r>
            <a:r>
              <a:rPr lang="en-US" sz="1150" dirty="0">
                <a:solidFill>
                  <a:schemeClr val="tx2">
                    <a:lumMod val="75000"/>
                  </a:schemeClr>
                </a:solidFill>
                <a:effectLst/>
                <a:latin typeface="+mj-lt"/>
                <a:ea typeface="Aptos" panose="020B0004020202020204" pitchFamily="34" charset="0"/>
                <a:cs typeface="Aptos" panose="020B0004020202020204" pitchFamily="34" charset="0"/>
              </a:rPr>
              <a:t>for the Diagnostics, Digital Health, Precision Medicine, and Life Science Tools industries. </a:t>
            </a:r>
          </a:p>
          <a:p>
            <a:pPr marL="171450" marR="0" indent="-171450">
              <a:spcBef>
                <a:spcPts val="0"/>
              </a:spcBef>
              <a:spcAft>
                <a:spcPts val="0"/>
              </a:spcAft>
              <a:buFont typeface="Wingdings" panose="05000000000000000000" pitchFamily="2" charset="2"/>
              <a:buChar char="Ø"/>
            </a:pPr>
            <a:endParaRPr lang="en-US" sz="1150" dirty="0">
              <a:solidFill>
                <a:schemeClr val="tx2">
                  <a:lumMod val="75000"/>
                </a:schemeClr>
              </a:solidFill>
              <a:latin typeface="+mj-lt"/>
              <a:ea typeface="Aptos" panose="020B0004020202020204" pitchFamily="34" charset="0"/>
              <a:cs typeface="Aptos" panose="020B0004020202020204" pitchFamily="34" charset="0"/>
            </a:endParaRPr>
          </a:p>
          <a:p>
            <a:pPr marL="171450" marR="0" indent="-171450">
              <a:spcBef>
                <a:spcPts val="0"/>
              </a:spcBef>
              <a:spcAft>
                <a:spcPts val="0"/>
              </a:spcAft>
              <a:buFont typeface="Wingdings" panose="05000000000000000000" pitchFamily="2" charset="2"/>
              <a:buChar char="Ø"/>
            </a:pPr>
            <a:endParaRPr lang="en-US" sz="1150" dirty="0">
              <a:solidFill>
                <a:schemeClr val="tx2">
                  <a:lumMod val="75000"/>
                </a:schemeClr>
              </a:solidFill>
              <a:latin typeface="+mj-lt"/>
              <a:ea typeface="Aptos" panose="020B0004020202020204" pitchFamily="34" charset="0"/>
              <a:cs typeface="Aptos" panose="020B0004020202020204" pitchFamily="34" charset="0"/>
            </a:endParaRPr>
          </a:p>
          <a:p>
            <a:pPr marL="171450" marR="0" indent="-171450">
              <a:spcBef>
                <a:spcPts val="0"/>
              </a:spcBef>
              <a:spcAft>
                <a:spcPts val="0"/>
              </a:spcAft>
              <a:buFont typeface="Wingdings" panose="05000000000000000000" pitchFamily="2" charset="2"/>
              <a:buChar char="Ø"/>
            </a:pPr>
            <a:r>
              <a:rPr lang="en-US" sz="1150" dirty="0">
                <a:solidFill>
                  <a:schemeClr val="tx2">
                    <a:lumMod val="75000"/>
                  </a:schemeClr>
                </a:solidFill>
                <a:effectLst/>
                <a:latin typeface="+mj-lt"/>
                <a:ea typeface="Aptos" panose="020B0004020202020204" pitchFamily="34" charset="0"/>
                <a:cs typeface="Aptos" panose="020B0004020202020204" pitchFamily="34" charset="0"/>
              </a:rPr>
              <a:t>DxPx U.S. is presented by </a:t>
            </a:r>
            <a:r>
              <a:rPr lang="en-US" sz="1150" b="1" dirty="0">
                <a:solidFill>
                  <a:schemeClr val="tx2">
                    <a:lumMod val="75000"/>
                  </a:schemeClr>
                </a:solidFill>
                <a:effectLst/>
                <a:latin typeface="+mj-lt"/>
                <a:ea typeface="Aptos" panose="020B0004020202020204" pitchFamily="34" charset="0"/>
                <a:cs typeface="Aptos" panose="020B0004020202020204" pitchFamily="34" charset="0"/>
              </a:rPr>
              <a:t>Brown Gibbons Lang &amp; Company (BGL)</a:t>
            </a:r>
            <a:r>
              <a:rPr lang="en-US" sz="1150" dirty="0">
                <a:solidFill>
                  <a:schemeClr val="tx2">
                    <a:lumMod val="75000"/>
                  </a:schemeClr>
                </a:solidFill>
                <a:effectLst/>
                <a:latin typeface="+mj-lt"/>
                <a:ea typeface="Aptos" panose="020B0004020202020204" pitchFamily="34" charset="0"/>
                <a:cs typeface="Aptos" panose="020B0004020202020204" pitchFamily="34" charset="0"/>
              </a:rPr>
              <a:t>, a leading independent investment banking and financial advisory firm.</a:t>
            </a:r>
          </a:p>
          <a:p>
            <a:pPr marL="171450" marR="0" indent="-171450">
              <a:spcBef>
                <a:spcPts val="0"/>
              </a:spcBef>
              <a:spcAft>
                <a:spcPts val="0"/>
              </a:spcAft>
              <a:buFont typeface="Wingdings" panose="05000000000000000000" pitchFamily="2" charset="2"/>
              <a:buChar char="Ø"/>
            </a:pPr>
            <a:endParaRPr lang="en-US" sz="1150" dirty="0">
              <a:solidFill>
                <a:schemeClr val="tx2">
                  <a:lumMod val="75000"/>
                </a:schemeClr>
              </a:solidFill>
              <a:effectLst/>
              <a:latin typeface="+mj-lt"/>
              <a:ea typeface="Aptos" panose="020B0004020202020204" pitchFamily="34" charset="0"/>
              <a:cs typeface="Aptos" panose="020B0004020202020204" pitchFamily="34" charset="0"/>
            </a:endParaRPr>
          </a:p>
          <a:p>
            <a:pPr marL="171450" marR="0" indent="-171450">
              <a:spcBef>
                <a:spcPts val="0"/>
              </a:spcBef>
              <a:spcAft>
                <a:spcPts val="0"/>
              </a:spcAft>
              <a:buFont typeface="Wingdings" panose="05000000000000000000" pitchFamily="2" charset="2"/>
              <a:buChar char="Ø"/>
            </a:pPr>
            <a:endParaRPr lang="en-US" sz="1150" dirty="0">
              <a:solidFill>
                <a:schemeClr val="tx2">
                  <a:lumMod val="75000"/>
                </a:schemeClr>
              </a:solidFill>
              <a:effectLst/>
              <a:latin typeface="+mj-lt"/>
              <a:ea typeface="Aptos" panose="020B0004020202020204" pitchFamily="34" charset="0"/>
              <a:cs typeface="Aptos" panose="020B0004020202020204" pitchFamily="34" charset="0"/>
            </a:endParaRPr>
          </a:p>
          <a:p>
            <a:pPr marL="171450" marR="0" indent="-171450">
              <a:spcBef>
                <a:spcPts val="0"/>
              </a:spcBef>
              <a:spcAft>
                <a:spcPts val="0"/>
              </a:spcAft>
              <a:buFont typeface="Wingdings" panose="05000000000000000000" pitchFamily="2" charset="2"/>
              <a:buChar char="Ø"/>
            </a:pPr>
            <a:r>
              <a:rPr lang="en-US" sz="1150" dirty="0">
                <a:solidFill>
                  <a:schemeClr val="tx2">
                    <a:lumMod val="75000"/>
                  </a:schemeClr>
                </a:solidFill>
                <a:effectLst/>
                <a:latin typeface="+mj-lt"/>
                <a:ea typeface="Aptos" panose="020B0004020202020204" pitchFamily="34" charset="0"/>
                <a:cs typeface="Aptos" panose="020B0004020202020204" pitchFamily="34" charset="0"/>
              </a:rPr>
              <a:t>DxPx U.S. is </a:t>
            </a:r>
            <a:r>
              <a:rPr lang="en-US" sz="1150" b="1" u="sng" dirty="0">
                <a:solidFill>
                  <a:schemeClr val="tx2">
                    <a:lumMod val="75000"/>
                  </a:schemeClr>
                </a:solidFill>
                <a:effectLst/>
                <a:latin typeface="+mj-lt"/>
                <a:ea typeface="Aptos" panose="020B0004020202020204" pitchFamily="34" charset="0"/>
                <a:cs typeface="Aptos" panose="020B0004020202020204" pitchFamily="34" charset="0"/>
              </a:rPr>
              <a:t>the</a:t>
            </a:r>
            <a:r>
              <a:rPr lang="en-US" sz="1150" dirty="0">
                <a:solidFill>
                  <a:schemeClr val="tx2">
                    <a:lumMod val="75000"/>
                  </a:schemeClr>
                </a:solidFill>
                <a:effectLst/>
                <a:latin typeface="+mj-lt"/>
                <a:ea typeface="Aptos" panose="020B0004020202020204" pitchFamily="34" charset="0"/>
                <a:cs typeface="Aptos" panose="020B0004020202020204" pitchFamily="34" charset="0"/>
              </a:rPr>
              <a:t> place for startups and growth-stage companies to meet with investors and industry participants for </a:t>
            </a:r>
            <a:r>
              <a:rPr lang="en-US" sz="1150" b="1" dirty="0">
                <a:solidFill>
                  <a:schemeClr val="tx2">
                    <a:lumMod val="75000"/>
                  </a:schemeClr>
                </a:solidFill>
                <a:effectLst/>
                <a:latin typeface="+mj-lt"/>
                <a:ea typeface="Aptos" panose="020B0004020202020204" pitchFamily="34" charset="0"/>
                <a:cs typeface="Aptos" panose="020B0004020202020204" pitchFamily="34" charset="0"/>
              </a:rPr>
              <a:t>licensing, financing, co-development, and M&amp;A opportunities</a:t>
            </a:r>
            <a:r>
              <a:rPr lang="en-US" sz="1150" dirty="0">
                <a:solidFill>
                  <a:schemeClr val="tx2">
                    <a:lumMod val="75000"/>
                  </a:schemeClr>
                </a:solidFill>
                <a:effectLst/>
                <a:latin typeface="+mj-lt"/>
                <a:ea typeface="Aptos" panose="020B0004020202020204" pitchFamily="34" charset="0"/>
                <a:cs typeface="Aptos" panose="020B0004020202020204" pitchFamily="34" charset="0"/>
              </a:rPr>
              <a:t>. </a:t>
            </a:r>
          </a:p>
          <a:p>
            <a:pPr marL="171450" marR="0" indent="-171450">
              <a:spcBef>
                <a:spcPts val="0"/>
              </a:spcBef>
              <a:spcAft>
                <a:spcPts val="0"/>
              </a:spcAft>
              <a:buFont typeface="Wingdings" panose="05000000000000000000" pitchFamily="2" charset="2"/>
              <a:buChar char="Ø"/>
            </a:pPr>
            <a:endParaRPr lang="en-US" sz="1150" dirty="0">
              <a:solidFill>
                <a:schemeClr val="tx2">
                  <a:lumMod val="75000"/>
                </a:schemeClr>
              </a:solidFill>
              <a:effectLst/>
              <a:latin typeface="+mj-lt"/>
              <a:ea typeface="Aptos" panose="020B0004020202020204" pitchFamily="34" charset="0"/>
              <a:cs typeface="Aptos" panose="020B0004020202020204" pitchFamily="34" charset="0"/>
            </a:endParaRPr>
          </a:p>
          <a:p>
            <a:pPr marL="171450" marR="0" indent="-171450">
              <a:spcBef>
                <a:spcPts val="0"/>
              </a:spcBef>
              <a:spcAft>
                <a:spcPts val="0"/>
              </a:spcAft>
              <a:buFont typeface="Wingdings" panose="05000000000000000000" pitchFamily="2" charset="2"/>
              <a:buChar char="Ø"/>
            </a:pPr>
            <a:endParaRPr lang="en-US" sz="1150" dirty="0">
              <a:solidFill>
                <a:schemeClr val="tx2">
                  <a:lumMod val="75000"/>
                </a:schemeClr>
              </a:solidFill>
              <a:effectLst/>
              <a:latin typeface="+mj-lt"/>
              <a:ea typeface="Aptos" panose="020B0004020202020204" pitchFamily="34" charset="0"/>
              <a:cs typeface="Aptos" panose="020B0004020202020204" pitchFamily="34" charset="0"/>
            </a:endParaRPr>
          </a:p>
          <a:p>
            <a:pPr marL="171450" marR="0" indent="-171450">
              <a:spcBef>
                <a:spcPts val="0"/>
              </a:spcBef>
              <a:spcAft>
                <a:spcPts val="0"/>
              </a:spcAft>
              <a:buFont typeface="Wingdings" panose="05000000000000000000" pitchFamily="2" charset="2"/>
              <a:buChar char="Ø"/>
            </a:pPr>
            <a:r>
              <a:rPr lang="en-US" sz="1150" dirty="0">
                <a:solidFill>
                  <a:schemeClr val="tx2">
                    <a:lumMod val="75000"/>
                  </a:schemeClr>
                </a:solidFill>
                <a:effectLst/>
                <a:latin typeface="+mj-lt"/>
                <a:ea typeface="Aptos" panose="020B0004020202020204" pitchFamily="34" charset="0"/>
                <a:cs typeface="Aptos" panose="020B0004020202020204" pitchFamily="34" charset="0"/>
              </a:rPr>
              <a:t>DxPx is also home to the </a:t>
            </a:r>
            <a:r>
              <a:rPr lang="en-US" sz="1150" b="1" dirty="0">
                <a:solidFill>
                  <a:schemeClr val="tx2">
                    <a:lumMod val="75000"/>
                  </a:schemeClr>
                </a:solidFill>
                <a:effectLst/>
                <a:latin typeface="+mj-lt"/>
                <a:ea typeface="Aptos" panose="020B0004020202020204" pitchFamily="34" charset="0"/>
                <a:cs typeface="Aptos" panose="020B0004020202020204" pitchFamily="34" charset="0"/>
              </a:rPr>
              <a:t>42PLUS1 Pitch Competition</a:t>
            </a:r>
            <a:r>
              <a:rPr lang="en-US" sz="1150" dirty="0">
                <a:solidFill>
                  <a:schemeClr val="tx2">
                    <a:lumMod val="75000"/>
                  </a:schemeClr>
                </a:solidFill>
                <a:effectLst/>
                <a:latin typeface="+mj-lt"/>
                <a:ea typeface="Aptos" panose="020B0004020202020204" pitchFamily="34" charset="0"/>
                <a:cs typeface="Aptos" panose="020B0004020202020204" pitchFamily="34" charset="0"/>
              </a:rPr>
              <a:t>, which offers startups the chance to compete for </a:t>
            </a:r>
            <a:r>
              <a:rPr lang="en-US" sz="1150" b="1" dirty="0">
                <a:solidFill>
                  <a:schemeClr val="tx2">
                    <a:lumMod val="75000"/>
                  </a:schemeClr>
                </a:solidFill>
                <a:effectLst/>
                <a:latin typeface="+mj-lt"/>
                <a:ea typeface="Aptos" panose="020B0004020202020204" pitchFamily="34" charset="0"/>
                <a:cs typeface="Aptos" panose="020B0004020202020204" pitchFamily="34" charset="0"/>
              </a:rPr>
              <a:t>up to $2 million in funding</a:t>
            </a:r>
            <a:r>
              <a:rPr lang="en-US" sz="1150" dirty="0">
                <a:solidFill>
                  <a:schemeClr val="tx2">
                    <a:lumMod val="75000"/>
                  </a:schemeClr>
                </a:solidFill>
                <a:effectLst/>
                <a:latin typeface="+mj-lt"/>
                <a:ea typeface="Aptos" panose="020B0004020202020204" pitchFamily="34" charset="0"/>
                <a:cs typeface="Aptos" panose="020B0004020202020204" pitchFamily="34" charset="0"/>
              </a:rPr>
              <a:t>.   </a:t>
            </a:r>
          </a:p>
        </p:txBody>
      </p:sp>
      <p:pic>
        <p:nvPicPr>
          <p:cNvPr id="14" name="Picture 13" descr="A group of men sitting in a circle&#10;&#10;Description automatically generated">
            <a:extLst>
              <a:ext uri="{FF2B5EF4-FFF2-40B4-BE49-F238E27FC236}">
                <a16:creationId xmlns:a16="http://schemas.microsoft.com/office/drawing/2014/main" id="{E4A87C23-125E-9523-E284-B4C700094A5E}"/>
              </a:ext>
            </a:extLst>
          </p:cNvPr>
          <p:cNvPicPr>
            <a:picLocks noChangeAspect="1"/>
          </p:cNvPicPr>
          <p:nvPr/>
        </p:nvPicPr>
        <p:blipFill rotWithShape="1">
          <a:blip r:embed="rId2"/>
          <a:srcRect t="1589" b="22698"/>
          <a:stretch/>
        </p:blipFill>
        <p:spPr>
          <a:xfrm>
            <a:off x="5122189" y="2855055"/>
            <a:ext cx="2846138" cy="1436586"/>
          </a:xfrm>
          <a:prstGeom prst="rect">
            <a:avLst/>
          </a:prstGeom>
        </p:spPr>
      </p:pic>
      <p:pic>
        <p:nvPicPr>
          <p:cNvPr id="16" name="Picture 15">
            <a:extLst>
              <a:ext uri="{FF2B5EF4-FFF2-40B4-BE49-F238E27FC236}">
                <a16:creationId xmlns:a16="http://schemas.microsoft.com/office/drawing/2014/main" id="{CA3D44ED-56FD-6146-2C46-54962676467C}"/>
              </a:ext>
            </a:extLst>
          </p:cNvPr>
          <p:cNvPicPr>
            <a:picLocks noChangeAspect="1"/>
          </p:cNvPicPr>
          <p:nvPr/>
        </p:nvPicPr>
        <p:blipFill rotWithShape="1">
          <a:blip r:embed="rId3"/>
          <a:srcRect t="11926" b="11926"/>
          <a:stretch/>
        </p:blipFill>
        <p:spPr>
          <a:xfrm>
            <a:off x="5130020" y="4438003"/>
            <a:ext cx="2829891" cy="1436586"/>
          </a:xfrm>
          <a:prstGeom prst="rect">
            <a:avLst/>
          </a:prstGeom>
        </p:spPr>
      </p:pic>
      <p:pic>
        <p:nvPicPr>
          <p:cNvPr id="18" name="Picture 17" descr="A group of people sitting on a stage&#10;&#10;Description automatically generated">
            <a:extLst>
              <a:ext uri="{FF2B5EF4-FFF2-40B4-BE49-F238E27FC236}">
                <a16:creationId xmlns:a16="http://schemas.microsoft.com/office/drawing/2014/main" id="{AF47FAF4-A891-BD6A-AFBB-8FB0B28C6F2B}"/>
              </a:ext>
            </a:extLst>
          </p:cNvPr>
          <p:cNvPicPr>
            <a:picLocks noChangeAspect="1"/>
          </p:cNvPicPr>
          <p:nvPr/>
        </p:nvPicPr>
        <p:blipFill rotWithShape="1">
          <a:blip r:embed="rId4"/>
          <a:srcRect l="11781" t="300" r="9247" b="3702"/>
          <a:stretch/>
        </p:blipFill>
        <p:spPr>
          <a:xfrm>
            <a:off x="5115598" y="810883"/>
            <a:ext cx="2844314" cy="1897811"/>
          </a:xfrm>
          <a:prstGeom prst="rect">
            <a:avLst/>
          </a:prstGeom>
        </p:spPr>
      </p:pic>
      <p:pic>
        <p:nvPicPr>
          <p:cNvPr id="21" name="Picture 20" descr="A blue text with a black background&#10;&#10;Description automatically generated">
            <a:extLst>
              <a:ext uri="{FF2B5EF4-FFF2-40B4-BE49-F238E27FC236}">
                <a16:creationId xmlns:a16="http://schemas.microsoft.com/office/drawing/2014/main" id="{DDCB5526-7A7E-3447-4EA6-1D7CF5EA532F}"/>
              </a:ext>
            </a:extLst>
          </p:cNvPr>
          <p:cNvPicPr>
            <a:picLocks noChangeAspect="1"/>
          </p:cNvPicPr>
          <p:nvPr/>
        </p:nvPicPr>
        <p:blipFill>
          <a:blip r:embed="rId5"/>
          <a:stretch>
            <a:fillRect/>
          </a:stretch>
        </p:blipFill>
        <p:spPr>
          <a:xfrm>
            <a:off x="1004039" y="5041164"/>
            <a:ext cx="2348307" cy="704492"/>
          </a:xfrm>
          <a:prstGeom prst="rect">
            <a:avLst/>
          </a:prstGeom>
        </p:spPr>
      </p:pic>
    </p:spTree>
    <p:extLst>
      <p:ext uri="{BB962C8B-B14F-4D97-AF65-F5344CB8AC3E}">
        <p14:creationId xmlns:p14="http://schemas.microsoft.com/office/powerpoint/2010/main" val="3170548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2B554D-25AD-D322-FAE4-8456BBB7242C}"/>
              </a:ext>
            </a:extLst>
          </p:cNvPr>
          <p:cNvSpPr>
            <a:spLocks noGrp="1"/>
          </p:cNvSpPr>
          <p:nvPr>
            <p:ph type="sldNum" sz="quarter" idx="12"/>
          </p:nvPr>
        </p:nvSpPr>
        <p:spPr/>
        <p:txBody>
          <a:bodyPr/>
          <a:lstStyle/>
          <a:p>
            <a:pPr>
              <a:defRPr/>
            </a:pPr>
            <a:fld id="{BD7C0ECF-3344-5349-BA5F-99F4D757E02D}" type="slidenum">
              <a:rPr lang="en-US" smtClean="0"/>
              <a:pPr>
                <a:defRPr/>
              </a:pPr>
              <a:t>2</a:t>
            </a:fld>
            <a:endParaRPr lang="en-US" dirty="0"/>
          </a:p>
        </p:txBody>
      </p:sp>
      <p:sp>
        <p:nvSpPr>
          <p:cNvPr id="3" name="Title 2">
            <a:extLst>
              <a:ext uri="{FF2B5EF4-FFF2-40B4-BE49-F238E27FC236}">
                <a16:creationId xmlns:a16="http://schemas.microsoft.com/office/drawing/2014/main" id="{9E7C7FD9-6BAB-DCB1-7A3D-1B8B313AEE95}"/>
              </a:ext>
            </a:extLst>
          </p:cNvPr>
          <p:cNvSpPr>
            <a:spLocks noGrp="1"/>
          </p:cNvSpPr>
          <p:nvPr>
            <p:ph type="title"/>
          </p:nvPr>
        </p:nvSpPr>
        <p:spPr/>
        <p:txBody>
          <a:bodyPr/>
          <a:lstStyle/>
          <a:p>
            <a:r>
              <a:rPr lang="en-US" dirty="0"/>
              <a:t>THE DxPx/ADLM PARTNERSHIP</a:t>
            </a:r>
          </a:p>
        </p:txBody>
      </p:sp>
      <p:sp>
        <p:nvSpPr>
          <p:cNvPr id="7" name="TextBox 6">
            <a:extLst>
              <a:ext uri="{FF2B5EF4-FFF2-40B4-BE49-F238E27FC236}">
                <a16:creationId xmlns:a16="http://schemas.microsoft.com/office/drawing/2014/main" id="{B9FB9B29-8125-8105-12FB-FFEE8D9F1C3D}"/>
              </a:ext>
            </a:extLst>
          </p:cNvPr>
          <p:cNvSpPr txBox="1"/>
          <p:nvPr/>
        </p:nvSpPr>
        <p:spPr>
          <a:xfrm>
            <a:off x="1939141" y="1007814"/>
            <a:ext cx="5565842" cy="1692771"/>
          </a:xfrm>
          <a:prstGeom prst="rect">
            <a:avLst/>
          </a:prstGeom>
          <a:noFill/>
        </p:spPr>
        <p:txBody>
          <a:bodyPr wrap="square" lIns="0" rIns="0" rtlCol="0">
            <a:spAutoFit/>
          </a:bodyPr>
          <a:lstStyle/>
          <a:p>
            <a:pPr marL="0" marR="0" algn="just">
              <a:spcBef>
                <a:spcPts val="0"/>
              </a:spcBef>
              <a:spcAft>
                <a:spcPts val="0"/>
              </a:spcAft>
            </a:pPr>
            <a:r>
              <a:rPr lang="en-US" sz="1300" dirty="0">
                <a:effectLst/>
                <a:latin typeface="+mj-lt"/>
                <a:ea typeface="Aptos" panose="020B0004020202020204" pitchFamily="34" charset="0"/>
                <a:cs typeface="Aptos" panose="020B0004020202020204" pitchFamily="34" charset="0"/>
              </a:rPr>
              <a:t>With more than 900 exhibitors across 200+ product categories, the </a:t>
            </a:r>
            <a:r>
              <a:rPr lang="en-US" sz="1300" b="1" dirty="0">
                <a:effectLst/>
                <a:latin typeface="+mj-lt"/>
                <a:ea typeface="Aptos" panose="020B0004020202020204" pitchFamily="34" charset="0"/>
                <a:cs typeface="Aptos" panose="020B0004020202020204" pitchFamily="34" charset="0"/>
              </a:rPr>
              <a:t>ADLM 2024 Clinical Lab Expo </a:t>
            </a:r>
            <a:r>
              <a:rPr lang="en-US" sz="1300" dirty="0">
                <a:effectLst/>
                <a:latin typeface="+mj-lt"/>
                <a:ea typeface="Aptos" panose="020B0004020202020204" pitchFamily="34" charset="0"/>
                <a:cs typeface="Aptos" panose="020B0004020202020204" pitchFamily="34" charset="0"/>
              </a:rPr>
              <a:t>is the premier global laboratory medicine exposition.</a:t>
            </a:r>
          </a:p>
          <a:p>
            <a:pPr marL="0" marR="0" algn="just">
              <a:spcBef>
                <a:spcPts val="0"/>
              </a:spcBef>
              <a:spcAft>
                <a:spcPts val="0"/>
              </a:spcAft>
            </a:pPr>
            <a:r>
              <a:rPr lang="en-US" sz="1300" dirty="0">
                <a:effectLst/>
                <a:latin typeface="+mj-lt"/>
                <a:ea typeface="Aptos" panose="020B0004020202020204" pitchFamily="34" charset="0"/>
                <a:cs typeface="Aptos" panose="020B0004020202020204" pitchFamily="34" charset="0"/>
              </a:rPr>
              <a:t> </a:t>
            </a:r>
            <a:endParaRPr lang="en-US" sz="1100" dirty="0">
              <a:effectLst/>
              <a:latin typeface="+mj-lt"/>
              <a:ea typeface="Aptos" panose="020B0004020202020204" pitchFamily="34" charset="0"/>
              <a:cs typeface="Aptos" panose="020B0004020202020204" pitchFamily="34" charset="0"/>
            </a:endParaRPr>
          </a:p>
          <a:p>
            <a:pPr marL="0" marR="0" algn="just">
              <a:spcBef>
                <a:spcPts val="0"/>
              </a:spcBef>
              <a:spcAft>
                <a:spcPts val="0"/>
              </a:spcAft>
            </a:pPr>
            <a:endParaRPr lang="en-US" sz="1300" dirty="0">
              <a:effectLst/>
              <a:latin typeface="+mj-lt"/>
              <a:ea typeface="Aptos" panose="020B0004020202020204" pitchFamily="34" charset="0"/>
              <a:cs typeface="Aptos" panose="020B0004020202020204" pitchFamily="34" charset="0"/>
            </a:endParaRPr>
          </a:p>
          <a:p>
            <a:pPr marL="0" marR="0" algn="just">
              <a:spcBef>
                <a:spcPts val="0"/>
              </a:spcBef>
              <a:spcAft>
                <a:spcPts val="0"/>
              </a:spcAft>
            </a:pPr>
            <a:r>
              <a:rPr lang="en-US" sz="1300" dirty="0">
                <a:effectLst/>
                <a:latin typeface="+mj-lt"/>
                <a:ea typeface="Aptos" panose="020B0004020202020204" pitchFamily="34" charset="0"/>
                <a:cs typeface="Aptos" panose="020B0004020202020204" pitchFamily="34" charset="0"/>
              </a:rPr>
              <a:t>DxPx U.S. is hosted within the ADLM 2024 Clinical Lab Expo, offering attendees an </a:t>
            </a:r>
            <a:r>
              <a:rPr lang="en-US" sz="1300" b="1" dirty="0">
                <a:effectLst/>
                <a:latin typeface="+mj-lt"/>
                <a:ea typeface="Aptos" panose="020B0004020202020204" pitchFamily="34" charset="0"/>
                <a:cs typeface="Aptos" panose="020B0004020202020204" pitchFamily="34" charset="0"/>
              </a:rPr>
              <a:t>unparalleled opportunity </a:t>
            </a:r>
            <a:r>
              <a:rPr lang="en-US" sz="1300" dirty="0">
                <a:effectLst/>
                <a:latin typeface="+mj-lt"/>
                <a:ea typeface="Aptos" panose="020B0004020202020204" pitchFamily="34" charset="0"/>
                <a:cs typeface="Aptos" panose="020B0004020202020204" pitchFamily="34" charset="0"/>
              </a:rPr>
              <a:t>for networking, partnering, and brand exposure.           </a:t>
            </a:r>
          </a:p>
        </p:txBody>
      </p:sp>
      <p:pic>
        <p:nvPicPr>
          <p:cNvPr id="5" name="Picture 4" descr="A black and red text&#10;&#10;Description automatically generated">
            <a:extLst>
              <a:ext uri="{FF2B5EF4-FFF2-40B4-BE49-F238E27FC236}">
                <a16:creationId xmlns:a16="http://schemas.microsoft.com/office/drawing/2014/main" id="{6474FC67-12AC-21E7-FBC2-564AF7DF0A40}"/>
              </a:ext>
            </a:extLst>
          </p:cNvPr>
          <p:cNvPicPr>
            <a:picLocks noChangeAspect="1"/>
          </p:cNvPicPr>
          <p:nvPr/>
        </p:nvPicPr>
        <p:blipFill>
          <a:blip r:embed="rId2"/>
          <a:stretch>
            <a:fillRect/>
          </a:stretch>
        </p:blipFill>
        <p:spPr>
          <a:xfrm>
            <a:off x="418768" y="1047649"/>
            <a:ext cx="1090856" cy="1429836"/>
          </a:xfrm>
          <a:prstGeom prst="rect">
            <a:avLst/>
          </a:prstGeom>
        </p:spPr>
      </p:pic>
      <p:pic>
        <p:nvPicPr>
          <p:cNvPr id="6" name="Picture 5">
            <a:extLst>
              <a:ext uri="{FF2B5EF4-FFF2-40B4-BE49-F238E27FC236}">
                <a16:creationId xmlns:a16="http://schemas.microsoft.com/office/drawing/2014/main" id="{DAF8718D-F812-A99E-9EC5-B91E7694F672}"/>
              </a:ext>
            </a:extLst>
          </p:cNvPr>
          <p:cNvPicPr>
            <a:picLocks noChangeAspect="1"/>
          </p:cNvPicPr>
          <p:nvPr/>
        </p:nvPicPr>
        <p:blipFill>
          <a:blip r:embed="rId3"/>
          <a:stretch>
            <a:fillRect/>
          </a:stretch>
        </p:blipFill>
        <p:spPr>
          <a:xfrm>
            <a:off x="181154" y="2923686"/>
            <a:ext cx="8781691" cy="3308391"/>
          </a:xfrm>
          <a:prstGeom prst="rect">
            <a:avLst/>
          </a:prstGeom>
        </p:spPr>
      </p:pic>
      <p:sp>
        <p:nvSpPr>
          <p:cNvPr id="4" name="Rectangle 3">
            <a:extLst>
              <a:ext uri="{FF2B5EF4-FFF2-40B4-BE49-F238E27FC236}">
                <a16:creationId xmlns:a16="http://schemas.microsoft.com/office/drawing/2014/main" id="{DD9A2B63-FAB7-4D37-4A10-03F8FFD977C6}"/>
              </a:ext>
            </a:extLst>
          </p:cNvPr>
          <p:cNvSpPr/>
          <p:nvPr/>
        </p:nvSpPr>
        <p:spPr>
          <a:xfrm>
            <a:off x="418768" y="3280229"/>
            <a:ext cx="3572661" cy="29518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6128670-130D-20B1-6BCB-3EB6B6901AF1}"/>
              </a:ext>
            </a:extLst>
          </p:cNvPr>
          <p:cNvPicPr>
            <a:picLocks noChangeAspect="1"/>
          </p:cNvPicPr>
          <p:nvPr/>
        </p:nvPicPr>
        <p:blipFill rotWithShape="1">
          <a:blip r:embed="rId4"/>
          <a:srcRect t="8566" b="4241"/>
          <a:stretch/>
        </p:blipFill>
        <p:spPr>
          <a:xfrm>
            <a:off x="586540" y="3276835"/>
            <a:ext cx="3404890" cy="2968804"/>
          </a:xfrm>
          <a:prstGeom prst="rect">
            <a:avLst/>
          </a:prstGeom>
          <a:solidFill>
            <a:schemeClr val="bg1"/>
          </a:solidFill>
          <a:ln>
            <a:solidFill>
              <a:schemeClr val="bg1"/>
            </a:solidFill>
          </a:ln>
        </p:spPr>
      </p:pic>
      <p:sp>
        <p:nvSpPr>
          <p:cNvPr id="10" name="Rectangle 9">
            <a:extLst>
              <a:ext uri="{FF2B5EF4-FFF2-40B4-BE49-F238E27FC236}">
                <a16:creationId xmlns:a16="http://schemas.microsoft.com/office/drawing/2014/main" id="{33BEF1DF-30F9-AEDE-1D68-CAE8378835B6}"/>
              </a:ext>
            </a:extLst>
          </p:cNvPr>
          <p:cNvSpPr/>
          <p:nvPr/>
        </p:nvSpPr>
        <p:spPr>
          <a:xfrm>
            <a:off x="4108893" y="3280229"/>
            <a:ext cx="4522155" cy="29518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diagram of a conference room&#10;&#10;Description automatically generated">
            <a:extLst>
              <a:ext uri="{FF2B5EF4-FFF2-40B4-BE49-F238E27FC236}">
                <a16:creationId xmlns:a16="http://schemas.microsoft.com/office/drawing/2014/main" id="{1BE70438-0884-4A55-1F0C-C906621C676C}"/>
              </a:ext>
            </a:extLst>
          </p:cNvPr>
          <p:cNvPicPr>
            <a:picLocks noChangeAspect="1"/>
          </p:cNvPicPr>
          <p:nvPr/>
        </p:nvPicPr>
        <p:blipFill>
          <a:blip r:embed="rId5"/>
          <a:stretch>
            <a:fillRect/>
          </a:stretch>
        </p:blipFill>
        <p:spPr>
          <a:xfrm>
            <a:off x="3833826" y="3413014"/>
            <a:ext cx="5187751" cy="2707642"/>
          </a:xfrm>
          <a:prstGeom prst="rect">
            <a:avLst/>
          </a:prstGeom>
        </p:spPr>
      </p:pic>
    </p:spTree>
    <p:extLst>
      <p:ext uri="{BB962C8B-B14F-4D97-AF65-F5344CB8AC3E}">
        <p14:creationId xmlns:p14="http://schemas.microsoft.com/office/powerpoint/2010/main" val="627242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89A862-7C67-E682-91F1-6850A3D4035C}"/>
              </a:ext>
            </a:extLst>
          </p:cNvPr>
          <p:cNvSpPr/>
          <p:nvPr/>
        </p:nvSpPr>
        <p:spPr>
          <a:xfrm>
            <a:off x="388269" y="1648327"/>
            <a:ext cx="8352673" cy="1329490"/>
          </a:xfrm>
          <a:prstGeom prst="rect">
            <a:avLst/>
          </a:prstGeom>
          <a:solidFill>
            <a:srgbClr val="EAF1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7A2B554D-25AD-D322-FAE4-8456BBB7242C}"/>
              </a:ext>
            </a:extLst>
          </p:cNvPr>
          <p:cNvSpPr>
            <a:spLocks noGrp="1"/>
          </p:cNvSpPr>
          <p:nvPr>
            <p:ph type="sldNum" sz="quarter" idx="12"/>
          </p:nvPr>
        </p:nvSpPr>
        <p:spPr/>
        <p:txBody>
          <a:bodyPr/>
          <a:lstStyle/>
          <a:p>
            <a:pPr>
              <a:defRPr/>
            </a:pPr>
            <a:fld id="{BD7C0ECF-3344-5349-BA5F-99F4D757E02D}" type="slidenum">
              <a:rPr lang="en-US" smtClean="0"/>
              <a:pPr>
                <a:defRPr/>
              </a:pPr>
              <a:t>3</a:t>
            </a:fld>
            <a:endParaRPr lang="en-US" dirty="0"/>
          </a:p>
        </p:txBody>
      </p:sp>
      <p:sp>
        <p:nvSpPr>
          <p:cNvPr id="3" name="Title 2">
            <a:extLst>
              <a:ext uri="{FF2B5EF4-FFF2-40B4-BE49-F238E27FC236}">
                <a16:creationId xmlns:a16="http://schemas.microsoft.com/office/drawing/2014/main" id="{9E7C7FD9-6BAB-DCB1-7A3D-1B8B313AEE95}"/>
              </a:ext>
            </a:extLst>
          </p:cNvPr>
          <p:cNvSpPr>
            <a:spLocks noGrp="1"/>
          </p:cNvSpPr>
          <p:nvPr>
            <p:ph type="title"/>
          </p:nvPr>
        </p:nvSpPr>
        <p:spPr/>
        <p:txBody>
          <a:bodyPr/>
          <a:lstStyle/>
          <a:p>
            <a:r>
              <a:rPr lang="en-US" dirty="0"/>
              <a:t>THE DxPx/ADLM PARTNERSHIP</a:t>
            </a:r>
          </a:p>
        </p:txBody>
      </p:sp>
      <p:sp>
        <p:nvSpPr>
          <p:cNvPr id="5" name="TextBox 4">
            <a:extLst>
              <a:ext uri="{FF2B5EF4-FFF2-40B4-BE49-F238E27FC236}">
                <a16:creationId xmlns:a16="http://schemas.microsoft.com/office/drawing/2014/main" id="{CB1C8387-4C95-AB6F-6398-1C5D631AD5A5}"/>
              </a:ext>
            </a:extLst>
          </p:cNvPr>
          <p:cNvSpPr txBox="1"/>
          <p:nvPr/>
        </p:nvSpPr>
        <p:spPr>
          <a:xfrm>
            <a:off x="388269" y="949753"/>
            <a:ext cx="8508555" cy="553998"/>
          </a:xfrm>
          <a:prstGeom prst="rect">
            <a:avLst/>
          </a:prstGeom>
          <a:noFill/>
        </p:spPr>
        <p:txBody>
          <a:bodyPr wrap="square" lIns="0" rIns="0" rtlCol="0">
            <a:spAutoFit/>
          </a:bodyPr>
          <a:lstStyle/>
          <a:p>
            <a:pPr marL="0" marR="0">
              <a:spcBef>
                <a:spcPts val="0"/>
              </a:spcBef>
              <a:spcAft>
                <a:spcPts val="0"/>
              </a:spcAft>
            </a:pPr>
            <a:r>
              <a:rPr lang="en-US" sz="1500" b="1" dirty="0">
                <a:solidFill>
                  <a:srgbClr val="1B3D68"/>
                </a:solidFill>
                <a:effectLst/>
                <a:latin typeface="+mj-lt"/>
                <a:ea typeface="Aptos" panose="020B0004020202020204" pitchFamily="34" charset="0"/>
                <a:cs typeface="Aptos" panose="020B0004020202020204" pitchFamily="34" charset="0"/>
              </a:rPr>
              <a:t>ADLM is a Gold Sponsor of DxPx, enabling all attendees to get the most out of their time in Chicago this July:  </a:t>
            </a:r>
          </a:p>
        </p:txBody>
      </p:sp>
      <p:sp>
        <p:nvSpPr>
          <p:cNvPr id="12" name="TextBox 11">
            <a:extLst>
              <a:ext uri="{FF2B5EF4-FFF2-40B4-BE49-F238E27FC236}">
                <a16:creationId xmlns:a16="http://schemas.microsoft.com/office/drawing/2014/main" id="{C36479D0-045F-C5E6-31D2-A74009B41DDD}"/>
              </a:ext>
            </a:extLst>
          </p:cNvPr>
          <p:cNvSpPr txBox="1"/>
          <p:nvPr/>
        </p:nvSpPr>
        <p:spPr>
          <a:xfrm>
            <a:off x="1028104" y="1750331"/>
            <a:ext cx="7358249" cy="1292662"/>
          </a:xfrm>
          <a:prstGeom prst="rect">
            <a:avLst/>
          </a:prstGeom>
          <a:noFill/>
        </p:spPr>
        <p:txBody>
          <a:bodyPr wrap="square">
            <a:spAutoFit/>
          </a:bodyPr>
          <a:lstStyle/>
          <a:p>
            <a:pPr marL="742950" marR="0" indent="-285750">
              <a:spcBef>
                <a:spcPts val="0"/>
              </a:spcBef>
              <a:spcAft>
                <a:spcPts val="0"/>
              </a:spcAft>
              <a:buFont typeface="Arial" panose="020B0604020202020204" pitchFamily="34" charset="0"/>
              <a:buChar char="•"/>
            </a:pPr>
            <a:r>
              <a:rPr lang="en-US" sz="1300" dirty="0">
                <a:effectLst/>
                <a:latin typeface="+mj-lt"/>
                <a:ea typeface="Aptos" panose="020B0004020202020204" pitchFamily="34" charset="0"/>
                <a:cs typeface="Aptos" panose="020B0004020202020204" pitchFamily="34" charset="0"/>
              </a:rPr>
              <a:t>All DxPx attendees receive a </a:t>
            </a:r>
            <a:r>
              <a:rPr lang="en-US" sz="1300" b="1" dirty="0">
                <a:effectLst/>
                <a:latin typeface="+mj-lt"/>
                <a:ea typeface="Aptos" panose="020B0004020202020204" pitchFamily="34" charset="0"/>
                <a:cs typeface="Aptos" panose="020B0004020202020204" pitchFamily="34" charset="0"/>
              </a:rPr>
              <a:t>FREE</a:t>
            </a:r>
            <a:r>
              <a:rPr lang="en-US" sz="1300" dirty="0">
                <a:effectLst/>
                <a:latin typeface="+mj-lt"/>
                <a:ea typeface="Aptos" panose="020B0004020202020204" pitchFamily="34" charset="0"/>
                <a:cs typeface="Aptos" panose="020B0004020202020204" pitchFamily="34" charset="0"/>
              </a:rPr>
              <a:t> registration for the ADLM 2024 Clinical Lab Expo</a:t>
            </a:r>
          </a:p>
          <a:p>
            <a:pPr marL="742950" marR="0" indent="-285750">
              <a:spcBef>
                <a:spcPts val="0"/>
              </a:spcBef>
              <a:spcAft>
                <a:spcPts val="0"/>
              </a:spcAft>
              <a:buFont typeface="Arial" panose="020B0604020202020204" pitchFamily="34" charset="0"/>
              <a:buChar char="•"/>
            </a:pPr>
            <a:endParaRPr lang="en-US" sz="1300" dirty="0">
              <a:effectLst/>
              <a:latin typeface="+mj-lt"/>
              <a:ea typeface="Aptos" panose="020B0004020202020204" pitchFamily="34" charset="0"/>
              <a:cs typeface="Aptos" panose="020B0004020202020204" pitchFamily="34" charset="0"/>
            </a:endParaRPr>
          </a:p>
          <a:p>
            <a:pPr marL="457200" marR="0">
              <a:spcBef>
                <a:spcPts val="0"/>
              </a:spcBef>
              <a:spcAft>
                <a:spcPts val="0"/>
              </a:spcAft>
            </a:pPr>
            <a:endParaRPr lang="en-US" sz="1300" dirty="0">
              <a:latin typeface="+mj-lt"/>
              <a:ea typeface="Aptos" panose="020B0004020202020204" pitchFamily="34" charset="0"/>
              <a:cs typeface="Aptos" panose="020B0004020202020204" pitchFamily="34" charset="0"/>
            </a:endParaRPr>
          </a:p>
          <a:p>
            <a:pPr marL="742950" marR="0" indent="-285750">
              <a:spcBef>
                <a:spcPts val="0"/>
              </a:spcBef>
              <a:spcAft>
                <a:spcPts val="0"/>
              </a:spcAft>
              <a:buFont typeface="Arial" panose="020B0604020202020204" pitchFamily="34" charset="0"/>
              <a:buChar char="•"/>
            </a:pPr>
            <a:endParaRPr lang="en-US" sz="1300" dirty="0">
              <a:latin typeface="+mj-lt"/>
              <a:ea typeface="Aptos" panose="020B0004020202020204" pitchFamily="34" charset="0"/>
              <a:cs typeface="Aptos" panose="020B0004020202020204" pitchFamily="34" charset="0"/>
            </a:endParaRPr>
          </a:p>
          <a:p>
            <a:pPr marL="742950" indent="-285750">
              <a:buFont typeface="Arial" panose="020B0604020202020204" pitchFamily="34" charset="0"/>
              <a:buChar char="•"/>
            </a:pPr>
            <a:r>
              <a:rPr lang="en-US" sz="1300" dirty="0">
                <a:effectLst/>
                <a:latin typeface="+mj-lt"/>
                <a:ea typeface="Aptos" panose="020B0004020202020204" pitchFamily="34" charset="0"/>
                <a:cs typeface="Aptos" panose="020B0004020202020204" pitchFamily="34" charset="0"/>
              </a:rPr>
              <a:t>All ADLM 2024 Clinical Lab Expo Exhibitors receive a </a:t>
            </a:r>
            <a:r>
              <a:rPr lang="en-US" sz="1300" b="1" dirty="0">
                <a:effectLst/>
                <a:latin typeface="+mj-lt"/>
                <a:ea typeface="Aptos" panose="020B0004020202020204" pitchFamily="34" charset="0"/>
                <a:cs typeface="Aptos" panose="020B0004020202020204" pitchFamily="34" charset="0"/>
              </a:rPr>
              <a:t>FREE</a:t>
            </a:r>
            <a:r>
              <a:rPr lang="en-US" sz="1300" dirty="0">
                <a:effectLst/>
                <a:latin typeface="+mj-lt"/>
                <a:ea typeface="Aptos" panose="020B0004020202020204" pitchFamily="34" charset="0"/>
                <a:cs typeface="Aptos" panose="020B0004020202020204" pitchFamily="34" charset="0"/>
              </a:rPr>
              <a:t> registration for DxPx U.S.</a:t>
            </a:r>
          </a:p>
          <a:p>
            <a:pPr marL="457200" marR="0">
              <a:spcBef>
                <a:spcPts val="0"/>
              </a:spcBef>
              <a:spcAft>
                <a:spcPts val="0"/>
              </a:spcAft>
            </a:pPr>
            <a:endParaRPr lang="en-US" sz="1300" dirty="0">
              <a:effectLst/>
              <a:latin typeface="+mj-lt"/>
              <a:ea typeface="Aptos" panose="020B0004020202020204" pitchFamily="34" charset="0"/>
              <a:cs typeface="Aptos" panose="020B0004020202020204" pitchFamily="34" charset="0"/>
            </a:endParaRPr>
          </a:p>
        </p:txBody>
      </p:sp>
      <p:sp>
        <p:nvSpPr>
          <p:cNvPr id="14" name="TextBox 13">
            <a:extLst>
              <a:ext uri="{FF2B5EF4-FFF2-40B4-BE49-F238E27FC236}">
                <a16:creationId xmlns:a16="http://schemas.microsoft.com/office/drawing/2014/main" id="{1359809D-9166-EE98-A633-1D43776A9BB9}"/>
              </a:ext>
            </a:extLst>
          </p:cNvPr>
          <p:cNvSpPr txBox="1"/>
          <p:nvPr/>
        </p:nvSpPr>
        <p:spPr>
          <a:xfrm>
            <a:off x="284755" y="3143282"/>
            <a:ext cx="8222919" cy="516873"/>
          </a:xfrm>
          <a:prstGeom prst="rect">
            <a:avLst/>
          </a:prstGeom>
          <a:noFill/>
        </p:spPr>
        <p:txBody>
          <a:bodyPr wrap="square">
            <a:spAutoFit/>
          </a:bodyPr>
          <a:lstStyle/>
          <a:p>
            <a:pPr marL="0" marR="0">
              <a:lnSpc>
                <a:spcPts val="1700"/>
              </a:lnSpc>
              <a:spcBef>
                <a:spcPts val="0"/>
              </a:spcBef>
              <a:spcAft>
                <a:spcPts val="0"/>
              </a:spcAft>
            </a:pPr>
            <a:r>
              <a:rPr lang="en-US" sz="1300" dirty="0">
                <a:effectLst/>
                <a:latin typeface="+mj-lt"/>
                <a:ea typeface="Aptos" panose="020B0004020202020204" pitchFamily="34" charset="0"/>
                <a:cs typeface="Aptos" panose="020B0004020202020204" pitchFamily="34" charset="0"/>
              </a:rPr>
              <a:t>Investors, Accelerators, and Startups are also eligible for a </a:t>
            </a:r>
            <a:r>
              <a:rPr lang="en-US" sz="1300" b="1" dirty="0">
                <a:effectLst/>
                <a:latin typeface="+mj-lt"/>
                <a:ea typeface="Aptos" panose="020B0004020202020204" pitchFamily="34" charset="0"/>
                <a:cs typeface="Aptos" panose="020B0004020202020204" pitchFamily="34" charset="0"/>
              </a:rPr>
              <a:t>FREE or discounted ticket to </a:t>
            </a:r>
            <a:r>
              <a:rPr lang="en-US" sz="1300" b="1" dirty="0" err="1">
                <a:effectLst/>
                <a:latin typeface="+mj-lt"/>
                <a:ea typeface="Aptos" panose="020B0004020202020204" pitchFamily="34" charset="0"/>
                <a:cs typeface="Aptos" panose="020B0004020202020204" pitchFamily="34" charset="0"/>
              </a:rPr>
              <a:t>DxPx</a:t>
            </a:r>
            <a:r>
              <a:rPr lang="en-US" sz="1300" b="1" dirty="0">
                <a:effectLst/>
                <a:latin typeface="+mj-lt"/>
                <a:ea typeface="Aptos" panose="020B0004020202020204" pitchFamily="34" charset="0"/>
                <a:cs typeface="Aptos" panose="020B0004020202020204" pitchFamily="34" charset="0"/>
              </a:rPr>
              <a:t> U.S.</a:t>
            </a:r>
            <a:r>
              <a:rPr lang="en-US" sz="1300" dirty="0">
                <a:effectLst/>
                <a:latin typeface="+mj-lt"/>
                <a:ea typeface="Aptos" panose="020B0004020202020204" pitchFamily="34" charset="0"/>
                <a:cs typeface="Aptos" panose="020B0004020202020204" pitchFamily="34" charset="0"/>
              </a:rPr>
              <a:t> </a:t>
            </a:r>
          </a:p>
          <a:p>
            <a:pPr marL="0" marR="0">
              <a:lnSpc>
                <a:spcPts val="1700"/>
              </a:lnSpc>
              <a:spcBef>
                <a:spcPts val="0"/>
              </a:spcBef>
              <a:spcAft>
                <a:spcPts val="0"/>
              </a:spcAft>
            </a:pPr>
            <a:r>
              <a:rPr lang="en-US" sz="1300" u="sng" dirty="0">
                <a:solidFill>
                  <a:srgbClr val="67A650"/>
                </a:solidFill>
                <a:effectLst/>
                <a:latin typeface="+mj-lt"/>
                <a:ea typeface="Aptos" panose="020B0004020202020204" pitchFamily="34" charset="0"/>
                <a:cs typeface="Aptos" panose="020B0004020202020204" pitchFamily="34" charset="0"/>
                <a:hlinkClick r:id="rId2">
                  <a:extLst>
                    <a:ext uri="{A12FA001-AC4F-418D-AE19-62706E023703}">
                      <ahyp:hlinkClr xmlns:ahyp="http://schemas.microsoft.com/office/drawing/2018/hyperlinkcolor" val="tx"/>
                    </a:ext>
                  </a:extLst>
                </a:hlinkClick>
              </a:rPr>
              <a:t>Learn more on our website</a:t>
            </a:r>
            <a:r>
              <a:rPr lang="en-US" sz="1300" dirty="0">
                <a:solidFill>
                  <a:srgbClr val="67A650"/>
                </a:solidFill>
                <a:effectLst/>
                <a:latin typeface="+mj-lt"/>
                <a:ea typeface="Aptos" panose="020B0004020202020204" pitchFamily="34" charset="0"/>
                <a:cs typeface="Aptos" panose="020B0004020202020204" pitchFamily="34" charset="0"/>
              </a:rPr>
              <a:t>.</a:t>
            </a:r>
          </a:p>
        </p:txBody>
      </p:sp>
      <p:sp>
        <p:nvSpPr>
          <p:cNvPr id="9" name="TextBox 8">
            <a:extLst>
              <a:ext uri="{FF2B5EF4-FFF2-40B4-BE49-F238E27FC236}">
                <a16:creationId xmlns:a16="http://schemas.microsoft.com/office/drawing/2014/main" id="{062E3142-2DEE-28D4-B8C9-61C786FEF1C4}"/>
              </a:ext>
            </a:extLst>
          </p:cNvPr>
          <p:cNvSpPr txBox="1"/>
          <p:nvPr/>
        </p:nvSpPr>
        <p:spPr>
          <a:xfrm>
            <a:off x="1334623" y="2093016"/>
            <a:ext cx="1326311" cy="369332"/>
          </a:xfrm>
          <a:prstGeom prst="rect">
            <a:avLst/>
          </a:prstGeom>
          <a:noFill/>
        </p:spPr>
        <p:txBody>
          <a:bodyPr wrap="square">
            <a:spAutoFit/>
          </a:bodyPr>
          <a:lstStyle/>
          <a:p>
            <a:pPr marL="457200" marR="0">
              <a:spcBef>
                <a:spcPts val="0"/>
              </a:spcBef>
              <a:spcAft>
                <a:spcPts val="0"/>
              </a:spcAft>
            </a:pPr>
            <a:r>
              <a:rPr lang="en-US" b="1" dirty="0">
                <a:solidFill>
                  <a:srgbClr val="67A650"/>
                </a:solidFill>
                <a:latin typeface="+mj-lt"/>
                <a:ea typeface="Aptos" panose="020B0004020202020204" pitchFamily="34" charset="0"/>
                <a:cs typeface="Aptos" panose="020B0004020202020204" pitchFamily="34" charset="0"/>
              </a:rPr>
              <a:t>AND</a:t>
            </a:r>
            <a:endParaRPr lang="en-US" sz="1800" b="1" dirty="0">
              <a:solidFill>
                <a:srgbClr val="67A650"/>
              </a:solidFill>
              <a:effectLst/>
              <a:latin typeface="+mj-lt"/>
              <a:ea typeface="Aptos" panose="020B0004020202020204" pitchFamily="34" charset="0"/>
              <a:cs typeface="Aptos" panose="020B0004020202020204" pitchFamily="34" charset="0"/>
            </a:endParaRPr>
          </a:p>
        </p:txBody>
      </p:sp>
      <p:pic>
        <p:nvPicPr>
          <p:cNvPr id="6" name="Picture 5" descr="A blue circle with white hands shaking&#10;&#10;Description automatically generated">
            <a:extLst>
              <a:ext uri="{FF2B5EF4-FFF2-40B4-BE49-F238E27FC236}">
                <a16:creationId xmlns:a16="http://schemas.microsoft.com/office/drawing/2014/main" id="{046783C8-2E8D-CBBF-9F95-7922DC393AA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60625" y="1839895"/>
            <a:ext cx="946354" cy="946354"/>
          </a:xfrm>
          <a:prstGeom prst="rect">
            <a:avLst/>
          </a:prstGeom>
        </p:spPr>
      </p:pic>
      <p:pic>
        <p:nvPicPr>
          <p:cNvPr id="8" name="Picture 7" descr="Several people sitting at a table&#10;&#10;Description automatically generated">
            <a:extLst>
              <a:ext uri="{FF2B5EF4-FFF2-40B4-BE49-F238E27FC236}">
                <a16:creationId xmlns:a16="http://schemas.microsoft.com/office/drawing/2014/main" id="{214C0A68-3A3E-D7BB-E1A5-7511BC3204C9}"/>
              </a:ext>
            </a:extLst>
          </p:cNvPr>
          <p:cNvPicPr>
            <a:picLocks noChangeAspect="1"/>
          </p:cNvPicPr>
          <p:nvPr/>
        </p:nvPicPr>
        <p:blipFill rotWithShape="1">
          <a:blip r:embed="rId4"/>
          <a:srcRect r="71664" b="58224"/>
          <a:stretch/>
        </p:blipFill>
        <p:spPr>
          <a:xfrm>
            <a:off x="705562" y="3947289"/>
            <a:ext cx="1955372" cy="1960958"/>
          </a:xfrm>
          <a:prstGeom prst="rect">
            <a:avLst/>
          </a:prstGeom>
        </p:spPr>
      </p:pic>
      <p:pic>
        <p:nvPicPr>
          <p:cNvPr id="10" name="Picture 9" descr="Several people sitting at a table&#10;&#10;Description automatically generated">
            <a:extLst>
              <a:ext uri="{FF2B5EF4-FFF2-40B4-BE49-F238E27FC236}">
                <a16:creationId xmlns:a16="http://schemas.microsoft.com/office/drawing/2014/main" id="{39E71A76-F560-87E0-1E5A-66443CF8960C}"/>
              </a:ext>
            </a:extLst>
          </p:cNvPr>
          <p:cNvPicPr>
            <a:picLocks noChangeAspect="1"/>
          </p:cNvPicPr>
          <p:nvPr/>
        </p:nvPicPr>
        <p:blipFill rotWithShape="1">
          <a:blip r:embed="rId4"/>
          <a:srcRect l="16716" t="60350" r="54258" b="-197"/>
          <a:stretch/>
        </p:blipFill>
        <p:spPr>
          <a:xfrm>
            <a:off x="3570516" y="3947289"/>
            <a:ext cx="2002970" cy="1870411"/>
          </a:xfrm>
          <a:prstGeom prst="rect">
            <a:avLst/>
          </a:prstGeom>
        </p:spPr>
      </p:pic>
      <p:pic>
        <p:nvPicPr>
          <p:cNvPr id="11" name="Picture 10" descr="Several people sitting at a table&#10;&#10;Description automatically generated">
            <a:extLst>
              <a:ext uri="{FF2B5EF4-FFF2-40B4-BE49-F238E27FC236}">
                <a16:creationId xmlns:a16="http://schemas.microsoft.com/office/drawing/2014/main" id="{9CD0B40A-9792-A031-D426-E18FDB798486}"/>
              </a:ext>
            </a:extLst>
          </p:cNvPr>
          <p:cNvPicPr>
            <a:picLocks noChangeAspect="1"/>
          </p:cNvPicPr>
          <p:nvPr/>
        </p:nvPicPr>
        <p:blipFill rotWithShape="1">
          <a:blip r:embed="rId4"/>
          <a:srcRect l="71850" t="-1018" r="-186" b="60151"/>
          <a:stretch/>
        </p:blipFill>
        <p:spPr>
          <a:xfrm>
            <a:off x="6430981" y="3863309"/>
            <a:ext cx="1955372" cy="1918273"/>
          </a:xfrm>
          <a:prstGeom prst="rect">
            <a:avLst/>
          </a:prstGeom>
        </p:spPr>
      </p:pic>
    </p:spTree>
    <p:extLst>
      <p:ext uri="{BB962C8B-B14F-4D97-AF65-F5344CB8AC3E}">
        <p14:creationId xmlns:p14="http://schemas.microsoft.com/office/powerpoint/2010/main" val="2949482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4F8C986E-386F-6611-6165-678B8885331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4" imgH="385" progId="TCLayout.ActiveDocument.1">
                  <p:embed/>
                </p:oleObj>
              </mc:Choice>
              <mc:Fallback>
                <p:oleObj name="think-cell Slide" r:id="rId3" imgW="384" imgH="385" progId="TCLayout.ActiveDocument.1">
                  <p:embed/>
                  <p:pic>
                    <p:nvPicPr>
                      <p:cNvPr id="9" name="think-cell data - do not delete" hidden="1">
                        <a:extLst>
                          <a:ext uri="{FF2B5EF4-FFF2-40B4-BE49-F238E27FC236}">
                            <a16:creationId xmlns:a16="http://schemas.microsoft.com/office/drawing/2014/main" id="{4F8C986E-386F-6611-6165-678B8885331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4" name="Picture 53" descr="A person pointing at a computer screen&#10;&#10;Description automatically generated">
            <a:extLst>
              <a:ext uri="{FF2B5EF4-FFF2-40B4-BE49-F238E27FC236}">
                <a16:creationId xmlns:a16="http://schemas.microsoft.com/office/drawing/2014/main" id="{B87A0DAA-9058-5140-734A-FB2592DDEE94}"/>
              </a:ext>
            </a:extLst>
          </p:cNvPr>
          <p:cNvPicPr>
            <a:picLocks/>
          </p:cNvPicPr>
          <p:nvPr/>
        </p:nvPicPr>
        <p:blipFill rotWithShape="1">
          <a:blip r:embed="rId5"/>
          <a:srcRect l="35058" r="17646"/>
          <a:stretch/>
        </p:blipFill>
        <p:spPr bwMode="gray">
          <a:xfrm>
            <a:off x="-180215" y="777938"/>
            <a:ext cx="3916017" cy="5537676"/>
          </a:xfrm>
          <a:prstGeom prst="round1Rect">
            <a:avLst>
              <a:gd name="adj" fmla="val 39563"/>
            </a:avLst>
          </a:prstGeom>
        </p:spPr>
      </p:pic>
      <p:sp>
        <p:nvSpPr>
          <p:cNvPr id="2" name="Slide Number Placeholder 1">
            <a:extLst>
              <a:ext uri="{FF2B5EF4-FFF2-40B4-BE49-F238E27FC236}">
                <a16:creationId xmlns:a16="http://schemas.microsoft.com/office/drawing/2014/main" id="{ADCFB30A-A37E-F675-545F-4D96BD868630}"/>
              </a:ext>
            </a:extLst>
          </p:cNvPr>
          <p:cNvSpPr>
            <a:spLocks noGrp="1"/>
          </p:cNvSpPr>
          <p:nvPr>
            <p:ph type="sldNum" sz="quarter" idx="12"/>
          </p:nvPr>
        </p:nvSpPr>
        <p:spPr bwMode="gray">
          <a:prstGeom prst="rect">
            <a:avLst/>
          </a:prstGeom>
        </p:spPr>
        <p:txBody>
          <a:bodyPr/>
          <a:lstStyle/>
          <a:p>
            <a:pPr>
              <a:defRPr/>
            </a:pPr>
            <a:fld id="{BD7C0ECF-3344-5349-BA5F-99F4D757E02D}" type="slidenum">
              <a:rPr lang="en-US" smtClean="0"/>
              <a:pPr>
                <a:defRPr/>
              </a:pPr>
              <a:t>4</a:t>
            </a:fld>
            <a:endParaRPr lang="en-US"/>
          </a:p>
        </p:txBody>
      </p:sp>
      <p:sp>
        <p:nvSpPr>
          <p:cNvPr id="8" name="Text Placeholder 7">
            <a:extLst>
              <a:ext uri="{FF2B5EF4-FFF2-40B4-BE49-F238E27FC236}">
                <a16:creationId xmlns:a16="http://schemas.microsoft.com/office/drawing/2014/main" id="{EAAC0726-6336-1776-8033-3C9DD80D5450}"/>
              </a:ext>
            </a:extLst>
          </p:cNvPr>
          <p:cNvSpPr>
            <a:spLocks noGrp="1"/>
          </p:cNvSpPr>
          <p:nvPr>
            <p:ph type="body" sz="quarter" idx="4294967295"/>
          </p:nvPr>
        </p:nvSpPr>
        <p:spPr bwMode="gray">
          <a:xfrm>
            <a:off x="228600" y="704622"/>
            <a:ext cx="8686800" cy="461238"/>
          </a:xfrm>
          <a:prstGeom prst="rect">
            <a:avLst/>
          </a:prstGeom>
        </p:spPr>
        <p:txBody>
          <a:bodyPr/>
          <a:lstStyle/>
          <a:p>
            <a:r>
              <a:rPr lang="en-US"/>
              <a:t> </a:t>
            </a:r>
          </a:p>
        </p:txBody>
      </p:sp>
      <p:sp>
        <p:nvSpPr>
          <p:cNvPr id="53" name="Freeform: Shape 52">
            <a:extLst>
              <a:ext uri="{FF2B5EF4-FFF2-40B4-BE49-F238E27FC236}">
                <a16:creationId xmlns:a16="http://schemas.microsoft.com/office/drawing/2014/main" id="{82F7A07D-4925-F86B-CBC8-F6F88E115029}"/>
              </a:ext>
            </a:extLst>
          </p:cNvPr>
          <p:cNvSpPr>
            <a:spLocks/>
          </p:cNvSpPr>
          <p:nvPr/>
        </p:nvSpPr>
        <p:spPr bwMode="gray">
          <a:xfrm>
            <a:off x="-180214" y="777938"/>
            <a:ext cx="3916017" cy="5537676"/>
          </a:xfrm>
          <a:custGeom>
            <a:avLst/>
            <a:gdLst>
              <a:gd name="connsiteX0" fmla="*/ 0 w 3916017"/>
              <a:gd name="connsiteY0" fmla="*/ 0 h 5537676"/>
              <a:gd name="connsiteX1" fmla="*/ 2366723 w 3916017"/>
              <a:gd name="connsiteY1" fmla="*/ 0 h 5537676"/>
              <a:gd name="connsiteX2" fmla="*/ 3916017 w 3916017"/>
              <a:gd name="connsiteY2" fmla="*/ 1549294 h 5537676"/>
              <a:gd name="connsiteX3" fmla="*/ 3916017 w 3916017"/>
              <a:gd name="connsiteY3" fmla="*/ 5537676 h 5537676"/>
              <a:gd name="connsiteX4" fmla="*/ 0 w 3916017"/>
              <a:gd name="connsiteY4" fmla="*/ 5537676 h 5537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017" h="5537676">
                <a:moveTo>
                  <a:pt x="0" y="0"/>
                </a:moveTo>
                <a:lnTo>
                  <a:pt x="2366723" y="0"/>
                </a:lnTo>
                <a:cubicBezTo>
                  <a:pt x="3222374" y="0"/>
                  <a:pt x="3916017" y="693643"/>
                  <a:pt x="3916017" y="1549294"/>
                </a:cubicBezTo>
                <a:lnTo>
                  <a:pt x="3916017" y="5537676"/>
                </a:lnTo>
                <a:lnTo>
                  <a:pt x="0" y="5537676"/>
                </a:lnTo>
                <a:close/>
              </a:path>
            </a:pathLst>
          </a:custGeom>
          <a:gradFill flip="none" rotWithShape="1">
            <a:gsLst>
              <a:gs pos="0">
                <a:schemeClr val="accent2">
                  <a:alpha val="67000"/>
                </a:schemeClr>
              </a:gs>
              <a:gs pos="85000">
                <a:schemeClr val="accent1">
                  <a:alpha val="67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TextBox 60">
            <a:extLst>
              <a:ext uri="{FF2B5EF4-FFF2-40B4-BE49-F238E27FC236}">
                <a16:creationId xmlns:a16="http://schemas.microsoft.com/office/drawing/2014/main" id="{14363E10-2572-328B-9A73-3C14FBB228BE}"/>
              </a:ext>
            </a:extLst>
          </p:cNvPr>
          <p:cNvSpPr txBox="1"/>
          <p:nvPr/>
        </p:nvSpPr>
        <p:spPr bwMode="gray">
          <a:xfrm>
            <a:off x="681303" y="3008030"/>
            <a:ext cx="2540771" cy="1077492"/>
          </a:xfrm>
          <a:prstGeom prst="rect">
            <a:avLst/>
          </a:prstGeom>
          <a:noFill/>
          <a:effectLst/>
        </p:spPr>
        <p:txBody>
          <a:bodyPr wrap="square" lIns="91440" rIns="91440" rtlCol="0" anchor="ctr">
            <a:noAutofit/>
          </a:bodyPr>
          <a:lstStyle>
            <a:defPPr>
              <a:defRPr lang="en-US"/>
            </a:defPPr>
            <a:lvl1pPr>
              <a:defRPr sz="1600"/>
            </a:lvl1pPr>
          </a:lstStyle>
          <a:p>
            <a:pPr algn="ctr"/>
            <a:r>
              <a:rPr lang="en-US" sz="3200" b="1" dirty="0">
                <a:solidFill>
                  <a:schemeClr val="bg1"/>
                </a:solidFill>
              </a:rPr>
              <a:t>Key Benefits</a:t>
            </a:r>
          </a:p>
        </p:txBody>
      </p:sp>
      <p:sp>
        <p:nvSpPr>
          <p:cNvPr id="4" name="Title 3">
            <a:extLst>
              <a:ext uri="{FF2B5EF4-FFF2-40B4-BE49-F238E27FC236}">
                <a16:creationId xmlns:a16="http://schemas.microsoft.com/office/drawing/2014/main" id="{F8CBCC33-E136-E33E-146A-6AB771C70B86}"/>
              </a:ext>
            </a:extLst>
          </p:cNvPr>
          <p:cNvSpPr>
            <a:spLocks noGrp="1"/>
          </p:cNvSpPr>
          <p:nvPr>
            <p:ph type="title"/>
          </p:nvPr>
        </p:nvSpPr>
        <p:spPr/>
        <p:txBody>
          <a:bodyPr/>
          <a:lstStyle/>
          <a:p>
            <a:r>
              <a:rPr lang="en-US" dirty="0"/>
              <a:t>DxPx KEY BENEFITS</a:t>
            </a:r>
          </a:p>
        </p:txBody>
      </p:sp>
      <p:sp>
        <p:nvSpPr>
          <p:cNvPr id="59" name="TextBox 58">
            <a:extLst>
              <a:ext uri="{FF2B5EF4-FFF2-40B4-BE49-F238E27FC236}">
                <a16:creationId xmlns:a16="http://schemas.microsoft.com/office/drawing/2014/main" id="{C509A5E7-A3AC-B619-D4FA-F6F292D7D3B5}"/>
              </a:ext>
            </a:extLst>
          </p:cNvPr>
          <p:cNvSpPr txBox="1"/>
          <p:nvPr/>
        </p:nvSpPr>
        <p:spPr bwMode="gray">
          <a:xfrm>
            <a:off x="4027962" y="1120288"/>
            <a:ext cx="4595276" cy="535961"/>
          </a:xfrm>
          <a:prstGeom prst="rect">
            <a:avLst/>
          </a:prstGeom>
          <a:solidFill>
            <a:schemeClr val="bg1"/>
          </a:solidFill>
          <a:effectLst/>
        </p:spPr>
        <p:txBody>
          <a:bodyPr wrap="square" lIns="91440" rIns="91440" rtlCol="0" anchor="ctr">
            <a:noAutofit/>
          </a:bodyPr>
          <a:lstStyle>
            <a:defPPr>
              <a:defRPr lang="en-US"/>
            </a:defPPr>
            <a:lvl1pPr>
              <a:defRPr sz="1600"/>
            </a:lvl1pPr>
          </a:lstStyle>
          <a:p>
            <a:pPr marR="0" lvl="0">
              <a:lnSpc>
                <a:spcPts val="1690"/>
              </a:lnSpc>
              <a:spcBef>
                <a:spcPts val="0"/>
              </a:spcBef>
              <a:spcAft>
                <a:spcPts val="0"/>
              </a:spcAft>
              <a:buSzPts val="1000"/>
              <a:tabLst>
                <a:tab pos="457200" algn="l"/>
              </a:tabLst>
            </a:pPr>
            <a:r>
              <a:rPr lang="en-US" sz="1200" b="1" dirty="0">
                <a:solidFill>
                  <a:srgbClr val="183D69"/>
                </a:solidFill>
                <a:effectLst/>
                <a:latin typeface="+mj-lt"/>
                <a:ea typeface="Times New Roman" panose="02020603050405020304" pitchFamily="18" charset="0"/>
                <a:cs typeface="Aptos" panose="020B0004020202020204" pitchFamily="34" charset="0"/>
              </a:rPr>
              <a:t>Pre-Scheduled 1x1 Meetings </a:t>
            </a:r>
            <a:r>
              <a:rPr lang="en-US" sz="1200" dirty="0">
                <a:solidFill>
                  <a:srgbClr val="2F2F2F"/>
                </a:solidFill>
                <a:effectLst/>
                <a:latin typeface="+mj-lt"/>
                <a:ea typeface="Times New Roman" panose="02020603050405020304" pitchFamily="18" charset="0"/>
                <a:cs typeface="Aptos" panose="020B0004020202020204" pitchFamily="34" charset="0"/>
              </a:rPr>
              <a:t>offer the ability to maximize your time at DxPx + ADLM 2024, including the use of our DxPx private meeting rooms</a:t>
            </a:r>
          </a:p>
        </p:txBody>
      </p:sp>
      <p:grpSp>
        <p:nvGrpSpPr>
          <p:cNvPr id="31" name="Group 30">
            <a:extLst>
              <a:ext uri="{FF2B5EF4-FFF2-40B4-BE49-F238E27FC236}">
                <a16:creationId xmlns:a16="http://schemas.microsoft.com/office/drawing/2014/main" id="{BD8A70C0-AD52-115F-17D2-D2EE98DC30A8}"/>
              </a:ext>
            </a:extLst>
          </p:cNvPr>
          <p:cNvGrpSpPr/>
          <p:nvPr/>
        </p:nvGrpSpPr>
        <p:grpSpPr>
          <a:xfrm>
            <a:off x="3352675" y="1087749"/>
            <a:ext cx="603504" cy="601039"/>
            <a:chOff x="3352675" y="1087749"/>
            <a:chExt cx="603504" cy="601039"/>
          </a:xfrm>
        </p:grpSpPr>
        <p:sp>
          <p:nvSpPr>
            <p:cNvPr id="12" name="Oval 11">
              <a:extLst>
                <a:ext uri="{FF2B5EF4-FFF2-40B4-BE49-F238E27FC236}">
                  <a16:creationId xmlns:a16="http://schemas.microsoft.com/office/drawing/2014/main" id="{050A0851-101E-810E-D1A0-FC7DB43F877A}"/>
                </a:ext>
              </a:extLst>
            </p:cNvPr>
            <p:cNvSpPr/>
            <p:nvPr/>
          </p:nvSpPr>
          <p:spPr bwMode="gray">
            <a:xfrm>
              <a:off x="3352675" y="1087749"/>
              <a:ext cx="603504" cy="601039"/>
            </a:xfrm>
            <a:prstGeom prst="ellipse">
              <a:avLst/>
            </a:prstGeom>
            <a:solidFill>
              <a:schemeClr val="bg1"/>
            </a:solidFill>
            <a:ln w="28575">
              <a:gradFill>
                <a:gsLst>
                  <a:gs pos="0">
                    <a:schemeClr val="accent1"/>
                  </a:gs>
                  <a:gs pos="100000">
                    <a:schemeClr val="accent2"/>
                  </a:gs>
                </a:gsLst>
                <a:lin ang="5400000" scaled="1"/>
              </a:gradFill>
            </a:ln>
            <a:effectLst>
              <a:outerShdw blurRad="50800" dist="38100" dir="2700000" sx="99000" sy="99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Boardroom with solid fill">
              <a:extLst>
                <a:ext uri="{FF2B5EF4-FFF2-40B4-BE49-F238E27FC236}">
                  <a16:creationId xmlns:a16="http://schemas.microsoft.com/office/drawing/2014/main" id="{F23884D1-1886-DB2A-D0A6-F2477A1013D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09866" y="1143707"/>
              <a:ext cx="489123" cy="489123"/>
            </a:xfrm>
            <a:prstGeom prst="rect">
              <a:avLst/>
            </a:prstGeom>
          </p:spPr>
        </p:pic>
      </p:grpSp>
      <p:grpSp>
        <p:nvGrpSpPr>
          <p:cNvPr id="30" name="Group 29">
            <a:extLst>
              <a:ext uri="{FF2B5EF4-FFF2-40B4-BE49-F238E27FC236}">
                <a16:creationId xmlns:a16="http://schemas.microsoft.com/office/drawing/2014/main" id="{EF60D9AF-0C14-5B0A-0F90-FB7BD6E84AE2}"/>
              </a:ext>
            </a:extLst>
          </p:cNvPr>
          <p:cNvGrpSpPr/>
          <p:nvPr/>
        </p:nvGrpSpPr>
        <p:grpSpPr>
          <a:xfrm>
            <a:off x="3352675" y="2128685"/>
            <a:ext cx="603504" cy="601039"/>
            <a:chOff x="3352675" y="2128685"/>
            <a:chExt cx="603504" cy="601039"/>
          </a:xfrm>
        </p:grpSpPr>
        <p:sp>
          <p:nvSpPr>
            <p:cNvPr id="11" name="Oval 10">
              <a:extLst>
                <a:ext uri="{FF2B5EF4-FFF2-40B4-BE49-F238E27FC236}">
                  <a16:creationId xmlns:a16="http://schemas.microsoft.com/office/drawing/2014/main" id="{EA0217AA-63B0-6524-0627-A4CE5853DC25}"/>
                </a:ext>
              </a:extLst>
            </p:cNvPr>
            <p:cNvSpPr/>
            <p:nvPr/>
          </p:nvSpPr>
          <p:spPr bwMode="gray">
            <a:xfrm>
              <a:off x="3352675" y="2128685"/>
              <a:ext cx="603504" cy="601039"/>
            </a:xfrm>
            <a:prstGeom prst="ellipse">
              <a:avLst/>
            </a:prstGeom>
            <a:solidFill>
              <a:schemeClr val="bg1"/>
            </a:solidFill>
            <a:ln w="28575">
              <a:gradFill>
                <a:gsLst>
                  <a:gs pos="0">
                    <a:schemeClr val="accent1"/>
                  </a:gs>
                  <a:gs pos="100000">
                    <a:schemeClr val="accent2"/>
                  </a:gs>
                </a:gsLst>
                <a:lin ang="5400000" scaled="1"/>
              </a:gradFill>
            </a:ln>
            <a:effectLst>
              <a:outerShdw blurRad="50800" dist="38100" dir="2700000" sx="99000" sy="99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Graphic 17" descr="Connections with solid fill">
              <a:extLst>
                <a:ext uri="{FF2B5EF4-FFF2-40B4-BE49-F238E27FC236}">
                  <a16:creationId xmlns:a16="http://schemas.microsoft.com/office/drawing/2014/main" id="{06A36282-09E6-6EF9-288E-23B609DED26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29611" y="2204388"/>
              <a:ext cx="449632" cy="449632"/>
            </a:xfrm>
            <a:prstGeom prst="rect">
              <a:avLst/>
            </a:prstGeom>
          </p:spPr>
        </p:pic>
      </p:grpSp>
      <p:sp>
        <p:nvSpPr>
          <p:cNvPr id="16" name="TextBox 15">
            <a:extLst>
              <a:ext uri="{FF2B5EF4-FFF2-40B4-BE49-F238E27FC236}">
                <a16:creationId xmlns:a16="http://schemas.microsoft.com/office/drawing/2014/main" id="{2F3DBA13-6290-9057-9E0C-DF385A2216DD}"/>
              </a:ext>
            </a:extLst>
          </p:cNvPr>
          <p:cNvSpPr txBox="1"/>
          <p:nvPr/>
        </p:nvSpPr>
        <p:spPr bwMode="gray">
          <a:xfrm>
            <a:off x="4027962" y="2161224"/>
            <a:ext cx="4595276" cy="535961"/>
          </a:xfrm>
          <a:prstGeom prst="rect">
            <a:avLst/>
          </a:prstGeom>
          <a:solidFill>
            <a:schemeClr val="bg1"/>
          </a:solidFill>
          <a:effectLst/>
        </p:spPr>
        <p:txBody>
          <a:bodyPr wrap="square" lIns="91440" rIns="91440" rtlCol="0" anchor="ctr">
            <a:noAutofit/>
          </a:bodyPr>
          <a:lstStyle>
            <a:defPPr>
              <a:defRPr lang="en-US"/>
            </a:defPPr>
            <a:lvl1pPr>
              <a:defRPr sz="1600"/>
            </a:lvl1pPr>
          </a:lstStyle>
          <a:p>
            <a:pPr marR="0" lvl="0">
              <a:lnSpc>
                <a:spcPts val="1690"/>
              </a:lnSpc>
              <a:spcBef>
                <a:spcPts val="0"/>
              </a:spcBef>
              <a:spcAft>
                <a:spcPts val="0"/>
              </a:spcAft>
              <a:buSzPts val="1000"/>
              <a:tabLst>
                <a:tab pos="457200" algn="l"/>
              </a:tabLst>
            </a:pPr>
            <a:r>
              <a:rPr lang="en-US" sz="1200" b="1" dirty="0">
                <a:solidFill>
                  <a:srgbClr val="183D69"/>
                </a:solidFill>
                <a:effectLst/>
                <a:latin typeface="+mj-lt"/>
                <a:ea typeface="Times New Roman" panose="02020603050405020304" pitchFamily="18" charset="0"/>
                <a:cs typeface="Aptos" panose="020B0004020202020204" pitchFamily="34" charset="0"/>
              </a:rPr>
              <a:t>Exclusive Networking Events</a:t>
            </a:r>
            <a:r>
              <a:rPr lang="en-US" sz="1200" dirty="0">
                <a:solidFill>
                  <a:srgbClr val="2F2F2F"/>
                </a:solidFill>
                <a:effectLst/>
                <a:latin typeface="+mj-lt"/>
                <a:ea typeface="Times New Roman" panose="02020603050405020304" pitchFamily="18" charset="0"/>
                <a:cs typeface="Aptos" panose="020B0004020202020204" pitchFamily="34" charset="0"/>
              </a:rPr>
              <a:t> connect startups, growth-stage companies, investors &amp; accelerators </a:t>
            </a:r>
            <a:r>
              <a:rPr lang="en-US" sz="1200" b="1" dirty="0">
                <a:solidFill>
                  <a:srgbClr val="2F2F2F"/>
                </a:solidFill>
                <a:effectLst/>
                <a:latin typeface="+mj-lt"/>
                <a:ea typeface="Times New Roman" panose="02020603050405020304" pitchFamily="18" charset="0"/>
                <a:cs typeface="Aptos" panose="020B0004020202020204" pitchFamily="34" charset="0"/>
              </a:rPr>
              <a:t>and</a:t>
            </a:r>
            <a:r>
              <a:rPr lang="en-US" sz="1200" dirty="0">
                <a:solidFill>
                  <a:srgbClr val="2F2F2F"/>
                </a:solidFill>
                <a:effectLst/>
                <a:latin typeface="+mj-lt"/>
                <a:ea typeface="Times New Roman" panose="02020603050405020304" pitchFamily="18" charset="0"/>
                <a:cs typeface="Aptos" panose="020B0004020202020204" pitchFamily="34" charset="0"/>
              </a:rPr>
              <a:t> their portfolio companies, tech scouts, service providers, and others</a:t>
            </a:r>
          </a:p>
        </p:txBody>
      </p:sp>
      <p:grpSp>
        <p:nvGrpSpPr>
          <p:cNvPr id="29" name="Group 28">
            <a:extLst>
              <a:ext uri="{FF2B5EF4-FFF2-40B4-BE49-F238E27FC236}">
                <a16:creationId xmlns:a16="http://schemas.microsoft.com/office/drawing/2014/main" id="{782C4319-708B-0FBE-3F81-610BE3B65182}"/>
              </a:ext>
            </a:extLst>
          </p:cNvPr>
          <p:cNvGrpSpPr/>
          <p:nvPr/>
        </p:nvGrpSpPr>
        <p:grpSpPr>
          <a:xfrm>
            <a:off x="3352675" y="3169621"/>
            <a:ext cx="603504" cy="601039"/>
            <a:chOff x="3352675" y="3169621"/>
            <a:chExt cx="603504" cy="601039"/>
          </a:xfrm>
        </p:grpSpPr>
        <p:sp>
          <p:nvSpPr>
            <p:cNvPr id="10" name="Oval 9">
              <a:extLst>
                <a:ext uri="{FF2B5EF4-FFF2-40B4-BE49-F238E27FC236}">
                  <a16:creationId xmlns:a16="http://schemas.microsoft.com/office/drawing/2014/main" id="{1B0C3CD6-04C9-E30A-AC68-86E8548D7ABC}"/>
                </a:ext>
              </a:extLst>
            </p:cNvPr>
            <p:cNvSpPr/>
            <p:nvPr/>
          </p:nvSpPr>
          <p:spPr bwMode="gray">
            <a:xfrm>
              <a:off x="3352675" y="3169621"/>
              <a:ext cx="603504" cy="601039"/>
            </a:xfrm>
            <a:prstGeom prst="ellipse">
              <a:avLst/>
            </a:prstGeom>
            <a:solidFill>
              <a:schemeClr val="bg1"/>
            </a:solidFill>
            <a:ln w="28575">
              <a:gradFill>
                <a:gsLst>
                  <a:gs pos="0">
                    <a:schemeClr val="accent1"/>
                  </a:gs>
                  <a:gs pos="100000">
                    <a:schemeClr val="accent2"/>
                  </a:gs>
                </a:gsLst>
                <a:lin ang="5400000" scaled="1"/>
              </a:gradFill>
            </a:ln>
            <a:effectLst>
              <a:outerShdw blurRad="50800" dist="38100" dir="2700000" sx="99000" sy="99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1040" name="Graphic 1039">
              <a:extLst>
                <a:ext uri="{FF2B5EF4-FFF2-40B4-BE49-F238E27FC236}">
                  <a16:creationId xmlns:a16="http://schemas.microsoft.com/office/drawing/2014/main" id="{5BE8314C-2F73-EB38-C7CF-E2D0D409CCB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bwMode="gray">
            <a:xfrm>
              <a:off x="3500144" y="3317111"/>
              <a:ext cx="308567" cy="306058"/>
            </a:xfrm>
            <a:prstGeom prst="rect">
              <a:avLst/>
            </a:prstGeom>
          </p:spPr>
        </p:pic>
      </p:grpSp>
      <p:sp>
        <p:nvSpPr>
          <p:cNvPr id="17" name="TextBox 16">
            <a:extLst>
              <a:ext uri="{FF2B5EF4-FFF2-40B4-BE49-F238E27FC236}">
                <a16:creationId xmlns:a16="http://schemas.microsoft.com/office/drawing/2014/main" id="{56A6E557-B2F3-8D0C-C39B-358277728645}"/>
              </a:ext>
            </a:extLst>
          </p:cNvPr>
          <p:cNvSpPr txBox="1"/>
          <p:nvPr/>
        </p:nvSpPr>
        <p:spPr bwMode="gray">
          <a:xfrm>
            <a:off x="4027962" y="3202160"/>
            <a:ext cx="4595276" cy="535961"/>
          </a:xfrm>
          <a:prstGeom prst="rect">
            <a:avLst/>
          </a:prstGeom>
          <a:solidFill>
            <a:schemeClr val="bg1"/>
          </a:solidFill>
          <a:effectLst/>
        </p:spPr>
        <p:txBody>
          <a:bodyPr wrap="square" lIns="91440" rIns="91440" rtlCol="0" anchor="ctr">
            <a:noAutofit/>
          </a:bodyPr>
          <a:lstStyle>
            <a:defPPr>
              <a:defRPr lang="en-US"/>
            </a:defPPr>
            <a:lvl1pPr>
              <a:defRPr sz="1600"/>
            </a:lvl1pPr>
          </a:lstStyle>
          <a:p>
            <a:pPr marR="0" lvl="0">
              <a:lnSpc>
                <a:spcPts val="1690"/>
              </a:lnSpc>
              <a:spcBef>
                <a:spcPts val="0"/>
              </a:spcBef>
              <a:spcAft>
                <a:spcPts val="0"/>
              </a:spcAft>
              <a:buSzPts val="1000"/>
              <a:tabLst>
                <a:tab pos="457200" algn="l"/>
              </a:tabLst>
            </a:pPr>
            <a:r>
              <a:rPr lang="en-US" sz="1200" b="1" dirty="0">
                <a:solidFill>
                  <a:srgbClr val="183D69"/>
                </a:solidFill>
                <a:effectLst/>
                <a:latin typeface="+mj-lt"/>
                <a:ea typeface="Times New Roman" panose="02020603050405020304" pitchFamily="18" charset="0"/>
                <a:cs typeface="Aptos" panose="020B0004020202020204" pitchFamily="34" charset="0"/>
              </a:rPr>
              <a:t>Panel Presentations</a:t>
            </a:r>
            <a:r>
              <a:rPr lang="en-US" sz="1200" dirty="0">
                <a:solidFill>
                  <a:srgbClr val="2F2F2F"/>
                </a:solidFill>
                <a:effectLst/>
                <a:latin typeface="+mj-lt"/>
                <a:ea typeface="Times New Roman" panose="02020603050405020304" pitchFamily="18" charset="0"/>
                <a:cs typeface="Aptos" panose="020B0004020202020204" pitchFamily="34" charset="0"/>
              </a:rPr>
              <a:t> feature industry knowledge &amp; market insights from leading healthcare industry experts and private equity investors</a:t>
            </a:r>
          </a:p>
        </p:txBody>
      </p:sp>
      <p:grpSp>
        <p:nvGrpSpPr>
          <p:cNvPr id="28" name="Group 27">
            <a:extLst>
              <a:ext uri="{FF2B5EF4-FFF2-40B4-BE49-F238E27FC236}">
                <a16:creationId xmlns:a16="http://schemas.microsoft.com/office/drawing/2014/main" id="{53C29173-218B-367E-E5D7-50F0516046A6}"/>
              </a:ext>
            </a:extLst>
          </p:cNvPr>
          <p:cNvGrpSpPr/>
          <p:nvPr/>
        </p:nvGrpSpPr>
        <p:grpSpPr>
          <a:xfrm>
            <a:off x="3352675" y="4210557"/>
            <a:ext cx="603504" cy="601039"/>
            <a:chOff x="3352675" y="4210557"/>
            <a:chExt cx="603504" cy="601039"/>
          </a:xfrm>
        </p:grpSpPr>
        <p:sp>
          <p:nvSpPr>
            <p:cNvPr id="7" name="Oval 6">
              <a:extLst>
                <a:ext uri="{FF2B5EF4-FFF2-40B4-BE49-F238E27FC236}">
                  <a16:creationId xmlns:a16="http://schemas.microsoft.com/office/drawing/2014/main" id="{F7B76C1F-08BB-FCFE-A278-CB0600267D62}"/>
                </a:ext>
              </a:extLst>
            </p:cNvPr>
            <p:cNvSpPr/>
            <p:nvPr/>
          </p:nvSpPr>
          <p:spPr bwMode="gray">
            <a:xfrm>
              <a:off x="3352675" y="4210557"/>
              <a:ext cx="603504" cy="601039"/>
            </a:xfrm>
            <a:prstGeom prst="ellipse">
              <a:avLst/>
            </a:prstGeom>
            <a:solidFill>
              <a:schemeClr val="bg1"/>
            </a:solidFill>
            <a:ln w="28575">
              <a:gradFill>
                <a:gsLst>
                  <a:gs pos="0">
                    <a:schemeClr val="accent1"/>
                  </a:gs>
                  <a:gs pos="100000">
                    <a:schemeClr val="accent2"/>
                  </a:gs>
                </a:gsLst>
                <a:lin ang="5400000" scaled="1"/>
              </a:gradFill>
            </a:ln>
            <a:effectLst>
              <a:outerShdw blurRad="50800" dist="38100" dir="2700000" sx="99000" sy="99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 name="Graphic 1033">
              <a:extLst>
                <a:ext uri="{FF2B5EF4-FFF2-40B4-BE49-F238E27FC236}">
                  <a16:creationId xmlns:a16="http://schemas.microsoft.com/office/drawing/2014/main" id="{C807E694-9FF5-FECF-3C5B-01F429E12B8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bwMode="gray">
            <a:xfrm>
              <a:off x="3492403" y="4349052"/>
              <a:ext cx="324048" cy="324048"/>
            </a:xfrm>
            <a:prstGeom prst="rect">
              <a:avLst/>
            </a:prstGeom>
          </p:spPr>
        </p:pic>
      </p:grpSp>
      <p:sp>
        <p:nvSpPr>
          <p:cNvPr id="19" name="TextBox 18">
            <a:extLst>
              <a:ext uri="{FF2B5EF4-FFF2-40B4-BE49-F238E27FC236}">
                <a16:creationId xmlns:a16="http://schemas.microsoft.com/office/drawing/2014/main" id="{F3A46F43-8625-665D-2E9F-C24B7D17DD78}"/>
              </a:ext>
            </a:extLst>
          </p:cNvPr>
          <p:cNvSpPr txBox="1"/>
          <p:nvPr/>
        </p:nvSpPr>
        <p:spPr bwMode="gray">
          <a:xfrm>
            <a:off x="4040954" y="4243096"/>
            <a:ext cx="4595276" cy="535961"/>
          </a:xfrm>
          <a:prstGeom prst="rect">
            <a:avLst/>
          </a:prstGeom>
          <a:solidFill>
            <a:schemeClr val="bg1"/>
          </a:solidFill>
          <a:effectLst/>
        </p:spPr>
        <p:txBody>
          <a:bodyPr wrap="square" lIns="91440" rIns="91440" rtlCol="0" anchor="ctr">
            <a:noAutofit/>
          </a:bodyPr>
          <a:lstStyle>
            <a:defPPr>
              <a:defRPr lang="en-US"/>
            </a:defPPr>
            <a:lvl1pPr>
              <a:defRPr sz="1600"/>
            </a:lvl1pPr>
          </a:lstStyle>
          <a:p>
            <a:pPr marR="0" lvl="0">
              <a:lnSpc>
                <a:spcPts val="1690"/>
              </a:lnSpc>
              <a:spcBef>
                <a:spcPts val="0"/>
              </a:spcBef>
              <a:spcAft>
                <a:spcPts val="0"/>
              </a:spcAft>
              <a:buSzPts val="1000"/>
              <a:tabLst>
                <a:tab pos="457200" algn="l"/>
              </a:tabLst>
            </a:pPr>
            <a:r>
              <a:rPr lang="en-US" sz="1200" b="1" dirty="0">
                <a:solidFill>
                  <a:srgbClr val="183D69"/>
                </a:solidFill>
                <a:effectLst/>
                <a:latin typeface="+mj-lt"/>
                <a:ea typeface="Times New Roman" panose="02020603050405020304" pitchFamily="18" charset="0"/>
                <a:cs typeface="Aptos" panose="020B0004020202020204" pitchFamily="34" charset="0"/>
              </a:rPr>
              <a:t>Startup City </a:t>
            </a:r>
            <a:r>
              <a:rPr lang="en-US" sz="1200" dirty="0">
                <a:solidFill>
                  <a:srgbClr val="2F2F2F"/>
                </a:solidFill>
                <a:effectLst/>
                <a:latin typeface="+mj-lt"/>
                <a:ea typeface="Times New Roman" panose="02020603050405020304" pitchFamily="18" charset="0"/>
                <a:cs typeface="Aptos" panose="020B0004020202020204" pitchFamily="34" charset="0"/>
              </a:rPr>
              <a:t>spotlights the most innovative </a:t>
            </a:r>
            <a:r>
              <a:rPr lang="en-US" sz="1200" dirty="0" err="1">
                <a:solidFill>
                  <a:srgbClr val="2F2F2F"/>
                </a:solidFill>
                <a:effectLst/>
                <a:latin typeface="+mj-lt"/>
                <a:ea typeface="Times New Roman" panose="02020603050405020304" pitchFamily="18" charset="0"/>
                <a:cs typeface="Aptos" panose="020B0004020202020204" pitchFamily="34" charset="0"/>
              </a:rPr>
              <a:t>HealthTech</a:t>
            </a:r>
            <a:r>
              <a:rPr lang="en-US" sz="1200" dirty="0">
                <a:solidFill>
                  <a:srgbClr val="2F2F2F"/>
                </a:solidFill>
                <a:effectLst/>
                <a:latin typeface="+mj-lt"/>
                <a:ea typeface="Times New Roman" panose="02020603050405020304" pitchFamily="18" charset="0"/>
                <a:cs typeface="Aptos" panose="020B0004020202020204" pitchFamily="34" charset="0"/>
              </a:rPr>
              <a:t> and MedTech startups exhibiting right from within ADLM 2024</a:t>
            </a:r>
          </a:p>
        </p:txBody>
      </p:sp>
      <p:grpSp>
        <p:nvGrpSpPr>
          <p:cNvPr id="27" name="Group 26">
            <a:extLst>
              <a:ext uri="{FF2B5EF4-FFF2-40B4-BE49-F238E27FC236}">
                <a16:creationId xmlns:a16="http://schemas.microsoft.com/office/drawing/2014/main" id="{B84ACF59-58FB-241B-0C2D-C7629B0B803D}"/>
              </a:ext>
            </a:extLst>
          </p:cNvPr>
          <p:cNvGrpSpPr/>
          <p:nvPr/>
        </p:nvGrpSpPr>
        <p:grpSpPr>
          <a:xfrm>
            <a:off x="3352675" y="5251493"/>
            <a:ext cx="603504" cy="601039"/>
            <a:chOff x="3352675" y="5251493"/>
            <a:chExt cx="603504" cy="601039"/>
          </a:xfrm>
        </p:grpSpPr>
        <p:sp>
          <p:nvSpPr>
            <p:cNvPr id="56" name="Oval 55">
              <a:extLst>
                <a:ext uri="{FF2B5EF4-FFF2-40B4-BE49-F238E27FC236}">
                  <a16:creationId xmlns:a16="http://schemas.microsoft.com/office/drawing/2014/main" id="{F12E0516-B515-220E-31B8-CCBA036A8FD3}"/>
                </a:ext>
              </a:extLst>
            </p:cNvPr>
            <p:cNvSpPr/>
            <p:nvPr/>
          </p:nvSpPr>
          <p:spPr bwMode="gray">
            <a:xfrm>
              <a:off x="3352675" y="5251493"/>
              <a:ext cx="603504" cy="601039"/>
            </a:xfrm>
            <a:prstGeom prst="ellipse">
              <a:avLst/>
            </a:prstGeom>
            <a:solidFill>
              <a:schemeClr val="bg1"/>
            </a:solidFill>
            <a:ln w="28575">
              <a:gradFill>
                <a:gsLst>
                  <a:gs pos="0">
                    <a:schemeClr val="accent1"/>
                  </a:gs>
                  <a:gs pos="100000">
                    <a:schemeClr val="accent2"/>
                  </a:gs>
                </a:gsLst>
                <a:lin ang="5400000" scaled="1"/>
              </a:gradFill>
            </a:ln>
            <a:effectLst>
              <a:outerShdw blurRad="50800" dist="38100" dir="2700000" sx="99000" sy="99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Person with idea with solid fill">
              <a:extLst>
                <a:ext uri="{FF2B5EF4-FFF2-40B4-BE49-F238E27FC236}">
                  <a16:creationId xmlns:a16="http://schemas.microsoft.com/office/drawing/2014/main" id="{DD3A7766-BB76-18AB-5CE0-B614F0F3C19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437527" y="5335112"/>
              <a:ext cx="433801" cy="433801"/>
            </a:xfrm>
            <a:prstGeom prst="rect">
              <a:avLst/>
            </a:prstGeom>
          </p:spPr>
        </p:pic>
      </p:grpSp>
      <p:sp>
        <p:nvSpPr>
          <p:cNvPr id="21" name="TextBox 20">
            <a:extLst>
              <a:ext uri="{FF2B5EF4-FFF2-40B4-BE49-F238E27FC236}">
                <a16:creationId xmlns:a16="http://schemas.microsoft.com/office/drawing/2014/main" id="{1B874E55-0DBC-E7D2-5851-9EADF6DCCE9B}"/>
              </a:ext>
            </a:extLst>
          </p:cNvPr>
          <p:cNvSpPr txBox="1"/>
          <p:nvPr/>
        </p:nvSpPr>
        <p:spPr bwMode="gray">
          <a:xfrm>
            <a:off x="4040954" y="5281572"/>
            <a:ext cx="4595276" cy="535961"/>
          </a:xfrm>
          <a:prstGeom prst="rect">
            <a:avLst/>
          </a:prstGeom>
          <a:solidFill>
            <a:schemeClr val="bg1"/>
          </a:solidFill>
          <a:effectLst/>
        </p:spPr>
        <p:txBody>
          <a:bodyPr wrap="square" lIns="91440" rIns="91440" rtlCol="0" anchor="ctr">
            <a:noAutofit/>
          </a:bodyPr>
          <a:lstStyle>
            <a:defPPr>
              <a:defRPr lang="en-US"/>
            </a:defPPr>
            <a:lvl1pPr>
              <a:defRPr sz="1600"/>
            </a:lvl1pPr>
          </a:lstStyle>
          <a:p>
            <a:pPr marR="0" lvl="0">
              <a:lnSpc>
                <a:spcPts val="1690"/>
              </a:lnSpc>
              <a:spcBef>
                <a:spcPts val="0"/>
              </a:spcBef>
              <a:spcAft>
                <a:spcPts val="0"/>
              </a:spcAft>
              <a:buSzPts val="1000"/>
              <a:tabLst>
                <a:tab pos="457200" algn="l"/>
              </a:tabLst>
            </a:pPr>
            <a:r>
              <a:rPr lang="en-US" sz="1200" b="1" dirty="0">
                <a:solidFill>
                  <a:srgbClr val="183D69"/>
                </a:solidFill>
                <a:effectLst/>
                <a:latin typeface="+mj-lt"/>
                <a:ea typeface="Times New Roman" panose="02020603050405020304" pitchFamily="18" charset="0"/>
                <a:cs typeface="Aptos" panose="020B0004020202020204" pitchFamily="34" charset="0"/>
              </a:rPr>
              <a:t>42PLUS1 Pitch Competition</a:t>
            </a:r>
            <a:r>
              <a:rPr lang="en-US" sz="1200" dirty="0">
                <a:solidFill>
                  <a:srgbClr val="2F2F2F"/>
                </a:solidFill>
                <a:effectLst/>
                <a:latin typeface="+mj-lt"/>
                <a:ea typeface="Times New Roman" panose="02020603050405020304" pitchFamily="18" charset="0"/>
                <a:cs typeface="Aptos" panose="020B0004020202020204" pitchFamily="34" charset="0"/>
              </a:rPr>
              <a:t> gives eight startups the chance to present their business plans and </a:t>
            </a:r>
            <a:r>
              <a:rPr lang="en-US" sz="1200" b="1" u="sng" dirty="0">
                <a:solidFill>
                  <a:srgbClr val="67A650"/>
                </a:solidFill>
                <a:effectLst/>
                <a:latin typeface="+mj-lt"/>
                <a:ea typeface="Times New Roman" panose="02020603050405020304" pitchFamily="18" charset="0"/>
                <a:cs typeface="Aptos" panose="020B0004020202020204" pitchFamily="34" charset="0"/>
                <a:hlinkClick r:id="rId16">
                  <a:extLst>
                    <a:ext uri="{A12FA001-AC4F-418D-AE19-62706E023703}">
                      <ahyp:hlinkClr xmlns:ahyp="http://schemas.microsoft.com/office/drawing/2018/hyperlinkcolor" val="tx"/>
                    </a:ext>
                  </a:extLst>
                </a:hlinkClick>
              </a:rPr>
              <a:t>compete for up to $2 million in funding</a:t>
            </a:r>
            <a:endParaRPr lang="en-US" sz="1200" dirty="0">
              <a:solidFill>
                <a:srgbClr val="67A650"/>
              </a:solidFill>
              <a:effectLst/>
              <a:latin typeface="+mj-lt"/>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2844954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4F8C986E-386F-6611-6165-678B8885331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4" imgH="385" progId="TCLayout.ActiveDocument.1">
                  <p:embed/>
                </p:oleObj>
              </mc:Choice>
              <mc:Fallback>
                <p:oleObj name="think-cell Slide" r:id="rId3" imgW="384" imgH="385" progId="TCLayout.ActiveDocument.1">
                  <p:embed/>
                  <p:pic>
                    <p:nvPicPr>
                      <p:cNvPr id="9" name="think-cell data - do not delete" hidden="1">
                        <a:extLst>
                          <a:ext uri="{FF2B5EF4-FFF2-40B4-BE49-F238E27FC236}">
                            <a16:creationId xmlns:a16="http://schemas.microsoft.com/office/drawing/2014/main" id="{4F8C986E-386F-6611-6165-678B8885331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ADCFB30A-A37E-F675-545F-4D96BD868630}"/>
              </a:ext>
            </a:extLst>
          </p:cNvPr>
          <p:cNvSpPr>
            <a:spLocks noGrp="1"/>
          </p:cNvSpPr>
          <p:nvPr>
            <p:ph type="sldNum" sz="quarter" idx="12"/>
          </p:nvPr>
        </p:nvSpPr>
        <p:spPr bwMode="gray">
          <a:prstGeom prst="rect">
            <a:avLst/>
          </a:prstGeom>
        </p:spPr>
        <p:txBody>
          <a:bodyPr/>
          <a:lstStyle/>
          <a:p>
            <a:pPr>
              <a:defRPr/>
            </a:pPr>
            <a:fld id="{BD7C0ECF-3344-5349-BA5F-99F4D757E02D}" type="slidenum">
              <a:rPr lang="en-US" smtClean="0"/>
              <a:pPr>
                <a:defRPr/>
              </a:pPr>
              <a:t>5</a:t>
            </a:fld>
            <a:endParaRPr lang="en-US"/>
          </a:p>
        </p:txBody>
      </p:sp>
      <p:sp>
        <p:nvSpPr>
          <p:cNvPr id="72" name="Rectangle 71">
            <a:extLst>
              <a:ext uri="{FF2B5EF4-FFF2-40B4-BE49-F238E27FC236}">
                <a16:creationId xmlns:a16="http://schemas.microsoft.com/office/drawing/2014/main" id="{E159577C-79A5-5146-4172-F8C69F4E68E4}"/>
              </a:ext>
            </a:extLst>
          </p:cNvPr>
          <p:cNvSpPr/>
          <p:nvPr/>
        </p:nvSpPr>
        <p:spPr bwMode="gray">
          <a:xfrm>
            <a:off x="4874299" y="1901218"/>
            <a:ext cx="1955177" cy="1955177"/>
          </a:xfrm>
          <a:prstGeom prst="rect">
            <a:avLst/>
          </a:prstGeom>
          <a:solidFill>
            <a:schemeClr val="accent4">
              <a:alpha val="40000"/>
            </a:schemeClr>
          </a:solidFill>
          <a:ln>
            <a:noFill/>
          </a:ln>
        </p:spPr>
        <p:style>
          <a:lnRef idx="0">
            <a:schemeClr val="dk1"/>
          </a:lnRef>
          <a:fillRef idx="1">
            <a:schemeClr val="dk1"/>
          </a:fillRef>
          <a:effectRef idx="0">
            <a:schemeClr val="dk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98DAB2BC-0534-B4D0-883A-D0D4673ECA64}"/>
              </a:ext>
            </a:extLst>
          </p:cNvPr>
          <p:cNvSpPr/>
          <p:nvPr/>
        </p:nvSpPr>
        <p:spPr bwMode="gray">
          <a:xfrm>
            <a:off x="6895750" y="1901218"/>
            <a:ext cx="1955177" cy="1955177"/>
          </a:xfrm>
          <a:prstGeom prst="rect">
            <a:avLst/>
          </a:prstGeom>
          <a:solidFill>
            <a:schemeClr val="accent4">
              <a:alpha val="15000"/>
            </a:schemeClr>
          </a:solidFill>
          <a:ln>
            <a:noFill/>
          </a:ln>
        </p:spPr>
        <p:style>
          <a:lnRef idx="0">
            <a:schemeClr val="dk1"/>
          </a:lnRef>
          <a:fillRef idx="1">
            <a:schemeClr val="dk1"/>
          </a:fillRef>
          <a:effectRef idx="0">
            <a:schemeClr val="dk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262AE54-08F6-CF4F-198B-34EDA5A73281}"/>
              </a:ext>
            </a:extLst>
          </p:cNvPr>
          <p:cNvSpPr/>
          <p:nvPr/>
        </p:nvSpPr>
        <p:spPr bwMode="gray">
          <a:xfrm>
            <a:off x="4874299" y="3923429"/>
            <a:ext cx="1955177" cy="1955177"/>
          </a:xfrm>
          <a:prstGeom prst="rect">
            <a:avLst/>
          </a:prstGeom>
          <a:solidFill>
            <a:schemeClr val="accent4">
              <a:alpha val="15000"/>
            </a:schemeClr>
          </a:solidFill>
          <a:ln>
            <a:noFill/>
          </a:ln>
        </p:spPr>
        <p:style>
          <a:lnRef idx="0">
            <a:schemeClr val="dk1"/>
          </a:lnRef>
          <a:fillRef idx="1">
            <a:schemeClr val="dk1"/>
          </a:fillRef>
          <a:effectRef idx="0">
            <a:schemeClr val="dk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C203AF84-7D35-E65B-6575-1DF6F2AB2464}"/>
              </a:ext>
            </a:extLst>
          </p:cNvPr>
          <p:cNvSpPr/>
          <p:nvPr/>
        </p:nvSpPr>
        <p:spPr bwMode="gray">
          <a:xfrm>
            <a:off x="6895750" y="3923429"/>
            <a:ext cx="1955177" cy="1955177"/>
          </a:xfrm>
          <a:prstGeom prst="rect">
            <a:avLst/>
          </a:prstGeom>
          <a:solidFill>
            <a:schemeClr val="accent4">
              <a:alpha val="40000"/>
            </a:schemeClr>
          </a:solidFill>
          <a:ln>
            <a:noFill/>
          </a:ln>
        </p:spPr>
        <p:style>
          <a:lnRef idx="0">
            <a:schemeClr val="dk1"/>
          </a:lnRef>
          <a:fillRef idx="1">
            <a:schemeClr val="dk1"/>
          </a:fillRef>
          <a:effectRef idx="0">
            <a:schemeClr val="dk1"/>
          </a:effectRef>
          <a:fontRef idx="minor">
            <a:schemeClr val="lt1"/>
          </a:fontRef>
        </p:style>
        <p:txBody>
          <a:bodyPr rtlCol="0" anchor="ctr"/>
          <a:lstStyle/>
          <a:p>
            <a:pPr algn="ctr"/>
            <a:endParaRPr lang="en-GB"/>
          </a:p>
        </p:txBody>
      </p:sp>
      <p:sp>
        <p:nvSpPr>
          <p:cNvPr id="82" name="Freeform: Shape 81">
            <a:extLst>
              <a:ext uri="{FF2B5EF4-FFF2-40B4-BE49-F238E27FC236}">
                <a16:creationId xmlns:a16="http://schemas.microsoft.com/office/drawing/2014/main" id="{363441B2-6227-555E-64CF-4BC703D80B9F}"/>
              </a:ext>
            </a:extLst>
          </p:cNvPr>
          <p:cNvSpPr/>
          <p:nvPr/>
        </p:nvSpPr>
        <p:spPr bwMode="gray">
          <a:xfrm>
            <a:off x="5749413" y="3278377"/>
            <a:ext cx="628450" cy="248276"/>
          </a:xfrm>
          <a:custGeom>
            <a:avLst/>
            <a:gdLst>
              <a:gd name="connsiteX0" fmla="*/ 0 w 514350"/>
              <a:gd name="connsiteY0" fmla="*/ 0 h 203200"/>
              <a:gd name="connsiteX1" fmla="*/ 311150 w 514350"/>
              <a:gd name="connsiteY1" fmla="*/ 0 h 203200"/>
              <a:gd name="connsiteX2" fmla="*/ 514350 w 514350"/>
              <a:gd name="connsiteY2" fmla="*/ 203200 h 203200"/>
            </a:gdLst>
            <a:ahLst/>
            <a:cxnLst>
              <a:cxn ang="0">
                <a:pos x="connsiteX0" y="connsiteY0"/>
              </a:cxn>
              <a:cxn ang="0">
                <a:pos x="connsiteX1" y="connsiteY1"/>
              </a:cxn>
              <a:cxn ang="0">
                <a:pos x="connsiteX2" y="connsiteY2"/>
              </a:cxn>
            </a:cxnLst>
            <a:rect l="l" t="t" r="r" b="b"/>
            <a:pathLst>
              <a:path w="514350" h="203200">
                <a:moveTo>
                  <a:pt x="0" y="0"/>
                </a:moveTo>
                <a:lnTo>
                  <a:pt x="311150" y="0"/>
                </a:lnTo>
                <a:lnTo>
                  <a:pt x="514350" y="203200"/>
                </a:lnTo>
              </a:path>
            </a:pathLst>
          </a:custGeom>
          <a:noFill/>
          <a:ln w="19050">
            <a:solidFill>
              <a:schemeClr val="accent3"/>
            </a:solidFill>
            <a:headEnd type="oval" w="sm" len="sm"/>
          </a:ln>
        </p:spPr>
        <p:style>
          <a:lnRef idx="0">
            <a:schemeClr val="dk1"/>
          </a:lnRef>
          <a:fillRef idx="1">
            <a:schemeClr val="dk1"/>
          </a:fillRef>
          <a:effectRef idx="0">
            <a:schemeClr val="dk1"/>
          </a:effectRef>
          <a:fontRef idx="minor">
            <a:schemeClr val="lt1"/>
          </a:fontRef>
        </p:style>
        <p:txBody>
          <a:bodyPr rtlCol="0" anchor="ctr"/>
          <a:lstStyle/>
          <a:p>
            <a:pPr algn="ctr"/>
            <a:endParaRPr lang="en-GB"/>
          </a:p>
        </p:txBody>
      </p:sp>
      <p:sp>
        <p:nvSpPr>
          <p:cNvPr id="83" name="Freeform: Shape 82">
            <a:extLst>
              <a:ext uri="{FF2B5EF4-FFF2-40B4-BE49-F238E27FC236}">
                <a16:creationId xmlns:a16="http://schemas.microsoft.com/office/drawing/2014/main" id="{33046427-BF5F-4D27-1F44-E492D313AC99}"/>
              </a:ext>
            </a:extLst>
          </p:cNvPr>
          <p:cNvSpPr/>
          <p:nvPr/>
        </p:nvSpPr>
        <p:spPr bwMode="gray">
          <a:xfrm flipH="1">
            <a:off x="7367089" y="3278377"/>
            <a:ext cx="628450" cy="248276"/>
          </a:xfrm>
          <a:custGeom>
            <a:avLst/>
            <a:gdLst>
              <a:gd name="connsiteX0" fmla="*/ 0 w 514350"/>
              <a:gd name="connsiteY0" fmla="*/ 0 h 203200"/>
              <a:gd name="connsiteX1" fmla="*/ 311150 w 514350"/>
              <a:gd name="connsiteY1" fmla="*/ 0 h 203200"/>
              <a:gd name="connsiteX2" fmla="*/ 514350 w 514350"/>
              <a:gd name="connsiteY2" fmla="*/ 203200 h 203200"/>
            </a:gdLst>
            <a:ahLst/>
            <a:cxnLst>
              <a:cxn ang="0">
                <a:pos x="connsiteX0" y="connsiteY0"/>
              </a:cxn>
              <a:cxn ang="0">
                <a:pos x="connsiteX1" y="connsiteY1"/>
              </a:cxn>
              <a:cxn ang="0">
                <a:pos x="connsiteX2" y="connsiteY2"/>
              </a:cxn>
            </a:cxnLst>
            <a:rect l="l" t="t" r="r" b="b"/>
            <a:pathLst>
              <a:path w="514350" h="203200">
                <a:moveTo>
                  <a:pt x="0" y="0"/>
                </a:moveTo>
                <a:lnTo>
                  <a:pt x="311150" y="0"/>
                </a:lnTo>
                <a:lnTo>
                  <a:pt x="514350" y="203200"/>
                </a:lnTo>
              </a:path>
            </a:pathLst>
          </a:custGeom>
          <a:noFill/>
          <a:ln w="19050">
            <a:solidFill>
              <a:schemeClr val="accent3"/>
            </a:solidFill>
            <a:headEnd type="oval" w="sm" len="sm"/>
          </a:ln>
        </p:spPr>
        <p:style>
          <a:lnRef idx="0">
            <a:schemeClr val="dk1"/>
          </a:lnRef>
          <a:fillRef idx="1">
            <a:schemeClr val="dk1"/>
          </a:fillRef>
          <a:effectRef idx="0">
            <a:schemeClr val="dk1"/>
          </a:effectRef>
          <a:fontRef idx="minor">
            <a:schemeClr val="lt1"/>
          </a:fontRef>
        </p:style>
        <p:txBody>
          <a:bodyPr rtlCol="0" anchor="ctr"/>
          <a:lstStyle/>
          <a:p>
            <a:pPr algn="ctr"/>
            <a:endParaRPr lang="en-GB"/>
          </a:p>
        </p:txBody>
      </p:sp>
      <p:sp>
        <p:nvSpPr>
          <p:cNvPr id="84" name="Freeform: Shape 83">
            <a:extLst>
              <a:ext uri="{FF2B5EF4-FFF2-40B4-BE49-F238E27FC236}">
                <a16:creationId xmlns:a16="http://schemas.microsoft.com/office/drawing/2014/main" id="{B1D52C98-D44E-D389-2055-BEA8C3CEF903}"/>
              </a:ext>
            </a:extLst>
          </p:cNvPr>
          <p:cNvSpPr/>
          <p:nvPr/>
        </p:nvSpPr>
        <p:spPr bwMode="gray">
          <a:xfrm flipV="1">
            <a:off x="5749413" y="4341311"/>
            <a:ext cx="628450" cy="248276"/>
          </a:xfrm>
          <a:custGeom>
            <a:avLst/>
            <a:gdLst>
              <a:gd name="connsiteX0" fmla="*/ 0 w 514350"/>
              <a:gd name="connsiteY0" fmla="*/ 0 h 203200"/>
              <a:gd name="connsiteX1" fmla="*/ 311150 w 514350"/>
              <a:gd name="connsiteY1" fmla="*/ 0 h 203200"/>
              <a:gd name="connsiteX2" fmla="*/ 514350 w 514350"/>
              <a:gd name="connsiteY2" fmla="*/ 203200 h 203200"/>
            </a:gdLst>
            <a:ahLst/>
            <a:cxnLst>
              <a:cxn ang="0">
                <a:pos x="connsiteX0" y="connsiteY0"/>
              </a:cxn>
              <a:cxn ang="0">
                <a:pos x="connsiteX1" y="connsiteY1"/>
              </a:cxn>
              <a:cxn ang="0">
                <a:pos x="connsiteX2" y="connsiteY2"/>
              </a:cxn>
            </a:cxnLst>
            <a:rect l="l" t="t" r="r" b="b"/>
            <a:pathLst>
              <a:path w="514350" h="203200">
                <a:moveTo>
                  <a:pt x="0" y="0"/>
                </a:moveTo>
                <a:lnTo>
                  <a:pt x="311150" y="0"/>
                </a:lnTo>
                <a:lnTo>
                  <a:pt x="514350" y="203200"/>
                </a:lnTo>
              </a:path>
            </a:pathLst>
          </a:custGeom>
          <a:noFill/>
          <a:ln w="19050">
            <a:solidFill>
              <a:schemeClr val="accent3"/>
            </a:solidFill>
            <a:headEnd type="oval" w="sm" len="sm"/>
          </a:ln>
        </p:spPr>
        <p:style>
          <a:lnRef idx="0">
            <a:schemeClr val="dk1"/>
          </a:lnRef>
          <a:fillRef idx="1">
            <a:schemeClr val="dk1"/>
          </a:fillRef>
          <a:effectRef idx="0">
            <a:schemeClr val="dk1"/>
          </a:effectRef>
          <a:fontRef idx="minor">
            <a:schemeClr val="lt1"/>
          </a:fontRef>
        </p:style>
        <p:txBody>
          <a:bodyPr rtlCol="0" anchor="ctr"/>
          <a:lstStyle/>
          <a:p>
            <a:pPr algn="ctr"/>
            <a:endParaRPr lang="en-GB"/>
          </a:p>
        </p:txBody>
      </p:sp>
      <p:sp>
        <p:nvSpPr>
          <p:cNvPr id="85" name="Freeform: Shape 84">
            <a:extLst>
              <a:ext uri="{FF2B5EF4-FFF2-40B4-BE49-F238E27FC236}">
                <a16:creationId xmlns:a16="http://schemas.microsoft.com/office/drawing/2014/main" id="{8BE049AE-52A5-7D1D-EA38-B5FB90DDB278}"/>
              </a:ext>
            </a:extLst>
          </p:cNvPr>
          <p:cNvSpPr/>
          <p:nvPr/>
        </p:nvSpPr>
        <p:spPr bwMode="gray">
          <a:xfrm flipH="1" flipV="1">
            <a:off x="7367089" y="4341311"/>
            <a:ext cx="628450" cy="248276"/>
          </a:xfrm>
          <a:custGeom>
            <a:avLst/>
            <a:gdLst>
              <a:gd name="connsiteX0" fmla="*/ 0 w 514350"/>
              <a:gd name="connsiteY0" fmla="*/ 0 h 203200"/>
              <a:gd name="connsiteX1" fmla="*/ 311150 w 514350"/>
              <a:gd name="connsiteY1" fmla="*/ 0 h 203200"/>
              <a:gd name="connsiteX2" fmla="*/ 514350 w 514350"/>
              <a:gd name="connsiteY2" fmla="*/ 203200 h 203200"/>
            </a:gdLst>
            <a:ahLst/>
            <a:cxnLst>
              <a:cxn ang="0">
                <a:pos x="connsiteX0" y="connsiteY0"/>
              </a:cxn>
              <a:cxn ang="0">
                <a:pos x="connsiteX1" y="connsiteY1"/>
              </a:cxn>
              <a:cxn ang="0">
                <a:pos x="connsiteX2" y="connsiteY2"/>
              </a:cxn>
            </a:cxnLst>
            <a:rect l="l" t="t" r="r" b="b"/>
            <a:pathLst>
              <a:path w="514350" h="203200">
                <a:moveTo>
                  <a:pt x="0" y="0"/>
                </a:moveTo>
                <a:lnTo>
                  <a:pt x="311150" y="0"/>
                </a:lnTo>
                <a:lnTo>
                  <a:pt x="514350" y="203200"/>
                </a:lnTo>
              </a:path>
            </a:pathLst>
          </a:custGeom>
          <a:noFill/>
          <a:ln w="19050">
            <a:solidFill>
              <a:schemeClr val="accent3"/>
            </a:solidFill>
            <a:headEnd type="oval" w="sm" len="sm"/>
          </a:ln>
        </p:spPr>
        <p:style>
          <a:lnRef idx="0">
            <a:schemeClr val="dk1"/>
          </a:lnRef>
          <a:fillRef idx="1">
            <a:schemeClr val="dk1"/>
          </a:fillRef>
          <a:effectRef idx="0">
            <a:schemeClr val="dk1"/>
          </a:effectRef>
          <a:fontRef idx="minor">
            <a:schemeClr val="lt1"/>
          </a:fontRef>
        </p:style>
        <p:txBody>
          <a:bodyPr rtlCol="0" anchor="ctr"/>
          <a:lstStyle/>
          <a:p>
            <a:pPr algn="ctr"/>
            <a:endParaRPr lang="en-GB"/>
          </a:p>
        </p:txBody>
      </p:sp>
      <p:cxnSp>
        <p:nvCxnSpPr>
          <p:cNvPr id="86" name="Straight Connector 85">
            <a:extLst>
              <a:ext uri="{FF2B5EF4-FFF2-40B4-BE49-F238E27FC236}">
                <a16:creationId xmlns:a16="http://schemas.microsoft.com/office/drawing/2014/main" id="{C491DE86-951F-B725-9515-FE5E46C8A7AA}"/>
              </a:ext>
            </a:extLst>
          </p:cNvPr>
          <p:cNvCxnSpPr>
            <a:cxnSpLocks/>
          </p:cNvCxnSpPr>
          <p:nvPr/>
        </p:nvCxnSpPr>
        <p:spPr bwMode="gray">
          <a:xfrm>
            <a:off x="5530851" y="2060271"/>
            <a:ext cx="642073" cy="0"/>
          </a:xfrm>
          <a:prstGeom prst="line">
            <a:avLst/>
          </a:prstGeom>
          <a:ln w="9525" cap="rnd">
            <a:solidFill>
              <a:schemeClr val="accent2"/>
            </a:solidFill>
          </a:ln>
        </p:spPr>
        <p:style>
          <a:lnRef idx="1">
            <a:schemeClr val="dk1"/>
          </a:lnRef>
          <a:fillRef idx="0">
            <a:schemeClr val="dk1"/>
          </a:fillRef>
          <a:effectRef idx="0">
            <a:schemeClr val="dk1"/>
          </a:effectRef>
          <a:fontRef idx="minor">
            <a:schemeClr val="lt1"/>
          </a:fontRef>
        </p:style>
      </p:cxnSp>
      <p:cxnSp>
        <p:nvCxnSpPr>
          <p:cNvPr id="87" name="Straight Connector 86">
            <a:extLst>
              <a:ext uri="{FF2B5EF4-FFF2-40B4-BE49-F238E27FC236}">
                <a16:creationId xmlns:a16="http://schemas.microsoft.com/office/drawing/2014/main" id="{9F0DC8A9-BE2C-B958-C384-1534CA35406A}"/>
              </a:ext>
            </a:extLst>
          </p:cNvPr>
          <p:cNvCxnSpPr>
            <a:cxnSpLocks/>
          </p:cNvCxnSpPr>
          <p:nvPr/>
        </p:nvCxnSpPr>
        <p:spPr bwMode="gray">
          <a:xfrm>
            <a:off x="7552302" y="2060271"/>
            <a:ext cx="642073" cy="0"/>
          </a:xfrm>
          <a:prstGeom prst="line">
            <a:avLst/>
          </a:prstGeom>
          <a:ln w="9525" cap="rnd">
            <a:solidFill>
              <a:schemeClr val="accent2"/>
            </a:solidFill>
          </a:ln>
        </p:spPr>
        <p:style>
          <a:lnRef idx="1">
            <a:schemeClr val="dk1"/>
          </a:lnRef>
          <a:fillRef idx="0">
            <a:schemeClr val="dk1"/>
          </a:fillRef>
          <a:effectRef idx="0">
            <a:schemeClr val="dk1"/>
          </a:effectRef>
          <a:fontRef idx="minor">
            <a:schemeClr val="lt1"/>
          </a:fontRef>
        </p:style>
      </p:cxnSp>
      <p:cxnSp>
        <p:nvCxnSpPr>
          <p:cNvPr id="88" name="Straight Connector 87">
            <a:extLst>
              <a:ext uri="{FF2B5EF4-FFF2-40B4-BE49-F238E27FC236}">
                <a16:creationId xmlns:a16="http://schemas.microsoft.com/office/drawing/2014/main" id="{E0D3BF3D-13B3-B81E-37D1-CAEC461636CB}"/>
              </a:ext>
            </a:extLst>
          </p:cNvPr>
          <p:cNvCxnSpPr>
            <a:cxnSpLocks/>
          </p:cNvCxnSpPr>
          <p:nvPr/>
        </p:nvCxnSpPr>
        <p:spPr bwMode="gray">
          <a:xfrm>
            <a:off x="5530851" y="5765797"/>
            <a:ext cx="642073" cy="0"/>
          </a:xfrm>
          <a:prstGeom prst="line">
            <a:avLst/>
          </a:prstGeom>
          <a:ln w="9525" cap="rnd">
            <a:solidFill>
              <a:schemeClr val="accent2"/>
            </a:solidFill>
          </a:ln>
        </p:spPr>
        <p:style>
          <a:lnRef idx="1">
            <a:schemeClr val="dk1"/>
          </a:lnRef>
          <a:fillRef idx="0">
            <a:schemeClr val="dk1"/>
          </a:fillRef>
          <a:effectRef idx="0">
            <a:schemeClr val="dk1"/>
          </a:effectRef>
          <a:fontRef idx="minor">
            <a:schemeClr val="lt1"/>
          </a:fontRef>
        </p:style>
      </p:cxnSp>
      <p:cxnSp>
        <p:nvCxnSpPr>
          <p:cNvPr id="89" name="Straight Connector 88">
            <a:extLst>
              <a:ext uri="{FF2B5EF4-FFF2-40B4-BE49-F238E27FC236}">
                <a16:creationId xmlns:a16="http://schemas.microsoft.com/office/drawing/2014/main" id="{C79AA1A9-5A10-1342-63EC-5D7B88A34DCC}"/>
              </a:ext>
            </a:extLst>
          </p:cNvPr>
          <p:cNvCxnSpPr>
            <a:cxnSpLocks/>
          </p:cNvCxnSpPr>
          <p:nvPr/>
        </p:nvCxnSpPr>
        <p:spPr bwMode="gray">
          <a:xfrm>
            <a:off x="7552302" y="5765797"/>
            <a:ext cx="642073" cy="0"/>
          </a:xfrm>
          <a:prstGeom prst="line">
            <a:avLst/>
          </a:prstGeom>
          <a:ln w="9525" cap="rnd">
            <a:solidFill>
              <a:schemeClr val="accent2"/>
            </a:solidFill>
          </a:ln>
        </p:spPr>
        <p:style>
          <a:lnRef idx="1">
            <a:schemeClr val="dk1"/>
          </a:lnRef>
          <a:fillRef idx="0">
            <a:schemeClr val="dk1"/>
          </a:fillRef>
          <a:effectRef idx="0">
            <a:schemeClr val="dk1"/>
          </a:effectRef>
          <a:fontRef idx="minor">
            <a:schemeClr val="lt1"/>
          </a:fontRef>
        </p:style>
      </p:cxnSp>
      <p:pic>
        <p:nvPicPr>
          <p:cNvPr id="1034" name="Picture 10">
            <a:extLst>
              <a:ext uri="{FF2B5EF4-FFF2-40B4-BE49-F238E27FC236}">
                <a16:creationId xmlns:a16="http://schemas.microsoft.com/office/drawing/2014/main" id="{E2877559-2A1F-0385-0CB0-B94A3E3388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gray">
          <a:xfrm>
            <a:off x="5028927" y="4891134"/>
            <a:ext cx="1645920" cy="370332"/>
          </a:xfrm>
          <a:prstGeom prst="rect">
            <a:avLst/>
          </a:prstGeom>
          <a:noFill/>
          <a:extLst>
            <a:ext uri="{909E8E84-426E-40DD-AFC4-6F175D3DCCD1}">
              <a14:hiddenFill xmlns:a14="http://schemas.microsoft.com/office/drawing/2010/main">
                <a:solidFill>
                  <a:srgbClr val="FFFFFF"/>
                </a:solidFill>
              </a14:hiddenFill>
            </a:ext>
          </a:extLst>
        </p:spPr>
      </p:pic>
      <p:sp>
        <p:nvSpPr>
          <p:cNvPr id="109" name="Rectangle 108">
            <a:extLst>
              <a:ext uri="{FF2B5EF4-FFF2-40B4-BE49-F238E27FC236}">
                <a16:creationId xmlns:a16="http://schemas.microsoft.com/office/drawing/2014/main" id="{489CD14A-76B1-72F1-DD85-6B433E2315C3}"/>
              </a:ext>
            </a:extLst>
          </p:cNvPr>
          <p:cNvSpPr/>
          <p:nvPr/>
        </p:nvSpPr>
        <p:spPr bwMode="gray">
          <a:xfrm>
            <a:off x="571201" y="1145567"/>
            <a:ext cx="4211069" cy="309387"/>
          </a:xfrm>
          <a:prstGeom prst="rect">
            <a:avLst/>
          </a:prstGeom>
          <a:noFill/>
          <a:ln>
            <a:noFill/>
          </a:ln>
        </p:spPr>
        <p:style>
          <a:lnRef idx="0">
            <a:schemeClr val="dk1"/>
          </a:lnRef>
          <a:fillRef idx="1">
            <a:schemeClr val="dk1"/>
          </a:fillRef>
          <a:effectRef idx="0">
            <a:schemeClr val="dk1"/>
          </a:effectRef>
          <a:fontRef idx="minor">
            <a:schemeClr val="lt1"/>
          </a:fontRef>
        </p:style>
        <p:txBody>
          <a:bodyPr wrap="square" lIns="0" tIns="0" rIns="0" bIns="0" rtlCol="0" anchor="ctr" anchorCtr="0">
            <a:noAutofit/>
          </a:bodyPr>
          <a:lstStyle/>
          <a:p>
            <a:r>
              <a:rPr lang="en-US" sz="1400" b="1" dirty="0">
                <a:solidFill>
                  <a:srgbClr val="1B3D68"/>
                </a:solidFill>
              </a:rPr>
              <a:t>DxPx has enjoyed longtime support from several leading industry players:</a:t>
            </a:r>
          </a:p>
        </p:txBody>
      </p:sp>
      <p:grpSp>
        <p:nvGrpSpPr>
          <p:cNvPr id="111" name="Group 136 _A-00009">
            <a:extLst>
              <a:ext uri="{FF2B5EF4-FFF2-40B4-BE49-F238E27FC236}">
                <a16:creationId xmlns:a16="http://schemas.microsoft.com/office/drawing/2014/main" id="{19907AB0-CE2C-9A49-5324-1BE4C5A53A2C}"/>
              </a:ext>
            </a:extLst>
          </p:cNvPr>
          <p:cNvGrpSpPr/>
          <p:nvPr/>
        </p:nvGrpSpPr>
        <p:grpSpPr bwMode="gray">
          <a:xfrm>
            <a:off x="594196" y="2192407"/>
            <a:ext cx="1348792" cy="1348792"/>
            <a:chOff x="469837" y="1415081"/>
            <a:chExt cx="1920240" cy="1920240"/>
          </a:xfrm>
        </p:grpSpPr>
        <p:sp>
          <p:nvSpPr>
            <p:cNvPr id="112" name="Oval 29 _A-00007">
              <a:extLst>
                <a:ext uri="{FF2B5EF4-FFF2-40B4-BE49-F238E27FC236}">
                  <a16:creationId xmlns:a16="http://schemas.microsoft.com/office/drawing/2014/main" id="{16021AA1-D167-2519-367D-C84E3E9C46F5}"/>
                </a:ext>
              </a:extLst>
            </p:cNvPr>
            <p:cNvSpPr>
              <a:spLocks noChangeAspect="1"/>
            </p:cNvSpPr>
            <p:nvPr/>
          </p:nvSpPr>
          <p:spPr bwMode="gray">
            <a:xfrm>
              <a:off x="469837" y="1415081"/>
              <a:ext cx="1920240" cy="1920240"/>
            </a:xfrm>
            <a:prstGeom prst="ellipse">
              <a:avLst/>
            </a:prstGeom>
            <a:solidFill>
              <a:schemeClr val="accent1"/>
            </a:solidFill>
            <a:ln>
              <a:noFill/>
            </a:ln>
            <a:effectLst>
              <a:outerShdw blurRad="152400" dist="63500" dir="5400000" sx="90000" sy="-19000" rotWithShape="0">
                <a:schemeClr val="accent1">
                  <a:lumMod val="20000"/>
                  <a:lumOff val="80000"/>
                  <a:alpha val="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13" name="Oval 49 _A-00008">
              <a:extLst>
                <a:ext uri="{FF2B5EF4-FFF2-40B4-BE49-F238E27FC236}">
                  <a16:creationId xmlns:a16="http://schemas.microsoft.com/office/drawing/2014/main" id="{91167075-AAE6-E0F5-9219-7AA2820A8D04}"/>
                </a:ext>
              </a:extLst>
            </p:cNvPr>
            <p:cNvSpPr>
              <a:spLocks noChangeAspect="1"/>
            </p:cNvSpPr>
            <p:nvPr/>
          </p:nvSpPr>
          <p:spPr bwMode="gray">
            <a:xfrm>
              <a:off x="557121" y="1502366"/>
              <a:ext cx="1745672" cy="1745672"/>
            </a:xfrm>
            <a:prstGeom prst="ellipse">
              <a:avLst/>
            </a:prstGeom>
            <a:solidFill>
              <a:schemeClr val="bg1"/>
            </a:solidFill>
            <a:ln>
              <a:noFill/>
            </a:ln>
            <a:effectLst>
              <a:outerShdw blurRad="152400" dist="63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15" name="Isosceles Triangle 108 _A-00016">
              <a:extLst>
                <a:ext uri="{FF2B5EF4-FFF2-40B4-BE49-F238E27FC236}">
                  <a16:creationId xmlns:a16="http://schemas.microsoft.com/office/drawing/2014/main" id="{DD4376BE-8216-FBAB-5E64-359EEB609520}"/>
                </a:ext>
              </a:extLst>
            </p:cNvPr>
            <p:cNvSpPr/>
            <p:nvPr/>
          </p:nvSpPr>
          <p:spPr bwMode="gray">
            <a:xfrm flipV="1">
              <a:off x="1292797" y="2303863"/>
              <a:ext cx="274320" cy="137160"/>
            </a:xfrm>
            <a:prstGeom prst="triangle">
              <a:avLst/>
            </a:prstGeom>
            <a:solidFill>
              <a:schemeClr val="accent2"/>
            </a:solidFill>
            <a:ln>
              <a:noFill/>
            </a:ln>
          </p:spPr>
          <p:style>
            <a:lnRef idx="0">
              <a:schemeClr val="dk1"/>
            </a:lnRef>
            <a:fillRef idx="1">
              <a:schemeClr val="dk1"/>
            </a:fillRef>
            <a:effectRef idx="0">
              <a:schemeClr val="dk1"/>
            </a:effectRef>
            <a:fontRef idx="minor">
              <a:schemeClr val="lt1"/>
            </a:fontRef>
          </p:style>
          <p:txBody>
            <a:bodyPr rtlCol="0" anchor="ctr"/>
            <a:lstStyle/>
            <a:p>
              <a:pPr algn="ctr"/>
              <a:endParaRPr lang="en-GB"/>
            </a:p>
          </p:txBody>
        </p:sp>
        <p:grpSp>
          <p:nvGrpSpPr>
            <p:cNvPr id="116" name="Group 109 _A-00021">
              <a:extLst>
                <a:ext uri="{FF2B5EF4-FFF2-40B4-BE49-F238E27FC236}">
                  <a16:creationId xmlns:a16="http://schemas.microsoft.com/office/drawing/2014/main" id="{D533748B-B9A8-32EF-6598-12514C57EE43}"/>
                </a:ext>
              </a:extLst>
            </p:cNvPr>
            <p:cNvGrpSpPr/>
            <p:nvPr/>
          </p:nvGrpSpPr>
          <p:grpSpPr bwMode="gray">
            <a:xfrm>
              <a:off x="644972" y="1607116"/>
              <a:ext cx="1569970" cy="709133"/>
              <a:chOff x="644972" y="1607116"/>
              <a:chExt cx="1569970" cy="709133"/>
            </a:xfrm>
          </p:grpSpPr>
          <p:sp>
            <p:nvSpPr>
              <p:cNvPr id="117" name="Freeform: Shape 116">
                <a:extLst>
                  <a:ext uri="{FF2B5EF4-FFF2-40B4-BE49-F238E27FC236}">
                    <a16:creationId xmlns:a16="http://schemas.microsoft.com/office/drawing/2014/main" id="{A7B9E17D-4FE5-6ACB-F5C9-7817C98F0952}"/>
                  </a:ext>
                </a:extLst>
              </p:cNvPr>
              <p:cNvSpPr>
                <a:spLocks noChangeAspect="1"/>
              </p:cNvSpPr>
              <p:nvPr/>
            </p:nvSpPr>
            <p:spPr bwMode="gray">
              <a:xfrm>
                <a:off x="644972" y="1607116"/>
                <a:ext cx="1569970" cy="709133"/>
              </a:xfrm>
              <a:custGeom>
                <a:avLst/>
                <a:gdLst>
                  <a:gd name="connsiteX0" fmla="*/ 949830 w 1899661"/>
                  <a:gd name="connsiteY0" fmla="*/ 0 h 858051"/>
                  <a:gd name="connsiteX1" fmla="*/ 1890444 w 1899661"/>
                  <a:gd name="connsiteY1" fmla="*/ 766622 h 858051"/>
                  <a:gd name="connsiteX2" fmla="*/ 1899661 w 1899661"/>
                  <a:gd name="connsiteY2" fmla="*/ 858051 h 858051"/>
                  <a:gd name="connsiteX3" fmla="*/ 0 w 1899661"/>
                  <a:gd name="connsiteY3" fmla="*/ 858051 h 858051"/>
                  <a:gd name="connsiteX4" fmla="*/ 9216 w 1899661"/>
                  <a:gd name="connsiteY4" fmla="*/ 766622 h 858051"/>
                  <a:gd name="connsiteX5" fmla="*/ 949830 w 1899661"/>
                  <a:gd name="connsiteY5" fmla="*/ 0 h 85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9661" h="858051">
                    <a:moveTo>
                      <a:pt x="949830" y="0"/>
                    </a:moveTo>
                    <a:cubicBezTo>
                      <a:pt x="1413808" y="0"/>
                      <a:pt x="1800916" y="329112"/>
                      <a:pt x="1890444" y="766622"/>
                    </a:cubicBezTo>
                    <a:lnTo>
                      <a:pt x="1899661" y="858051"/>
                    </a:lnTo>
                    <a:lnTo>
                      <a:pt x="0" y="858051"/>
                    </a:lnTo>
                    <a:lnTo>
                      <a:pt x="9216" y="766622"/>
                    </a:lnTo>
                    <a:cubicBezTo>
                      <a:pt x="98744" y="329112"/>
                      <a:pt x="485853" y="0"/>
                      <a:pt x="949830" y="0"/>
                    </a:cubicBez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118" name="Rectangle 117">
                <a:extLst>
                  <a:ext uri="{FF2B5EF4-FFF2-40B4-BE49-F238E27FC236}">
                    <a16:creationId xmlns:a16="http://schemas.microsoft.com/office/drawing/2014/main" id="{14B6D0B4-3A35-D1FF-FB5A-74115A49D2AD}"/>
                  </a:ext>
                </a:extLst>
              </p:cNvPr>
              <p:cNvSpPr/>
              <p:nvPr/>
            </p:nvSpPr>
            <p:spPr bwMode="gray">
              <a:xfrm>
                <a:off x="1214290" y="1871370"/>
                <a:ext cx="431327" cy="262904"/>
              </a:xfrm>
              <a:prstGeom prst="rect">
                <a:avLst/>
              </a:prstGeom>
              <a:noFill/>
              <a:ln>
                <a:noFill/>
              </a:ln>
              <a:effectLst/>
            </p:spPr>
            <p:style>
              <a:lnRef idx="0">
                <a:schemeClr val="dk1"/>
              </a:lnRef>
              <a:fillRef idx="1">
                <a:schemeClr val="dk1"/>
              </a:fillRef>
              <a:effectRef idx="0">
                <a:schemeClr val="dk1"/>
              </a:effectRef>
              <a:fontRef idx="minor">
                <a:schemeClr val="lt1"/>
              </a:fontRef>
            </p:style>
            <p:txBody>
              <a:bodyPr wrap="none" lIns="0" tIns="0" rIns="0" bIns="0" rtlCol="0" anchor="ctr" anchorCtr="1">
                <a:spAutoFit/>
              </a:bodyPr>
              <a:lstStyle/>
              <a:p>
                <a:pPr algn="ctr">
                  <a:spcBef>
                    <a:spcPts val="600"/>
                  </a:spcBef>
                </a:pPr>
                <a:r>
                  <a:rPr lang="en-US" sz="1200" b="1">
                    <a:solidFill>
                      <a:schemeClr val="bg1"/>
                    </a:solidFill>
                    <a:latin typeface="+mj-lt"/>
                  </a:rPr>
                  <a:t>BGL</a:t>
                </a:r>
              </a:p>
            </p:txBody>
          </p:sp>
        </p:grpSp>
      </p:grpSp>
      <p:grpSp>
        <p:nvGrpSpPr>
          <p:cNvPr id="1097" name="Group 136 _A-00009">
            <a:extLst>
              <a:ext uri="{FF2B5EF4-FFF2-40B4-BE49-F238E27FC236}">
                <a16:creationId xmlns:a16="http://schemas.microsoft.com/office/drawing/2014/main" id="{F5AF9FAD-C8E1-88EB-0D06-249A964D5445}"/>
              </a:ext>
            </a:extLst>
          </p:cNvPr>
          <p:cNvGrpSpPr/>
          <p:nvPr/>
        </p:nvGrpSpPr>
        <p:grpSpPr bwMode="gray">
          <a:xfrm>
            <a:off x="2386025" y="2188718"/>
            <a:ext cx="1348792" cy="1348792"/>
            <a:chOff x="469837" y="1415081"/>
            <a:chExt cx="1920240" cy="1920240"/>
          </a:xfrm>
        </p:grpSpPr>
        <p:sp>
          <p:nvSpPr>
            <p:cNvPr id="1098" name="Oval 29 _A-00007">
              <a:extLst>
                <a:ext uri="{FF2B5EF4-FFF2-40B4-BE49-F238E27FC236}">
                  <a16:creationId xmlns:a16="http://schemas.microsoft.com/office/drawing/2014/main" id="{EB9E4608-AC5D-CC58-4608-16530705E50E}"/>
                </a:ext>
              </a:extLst>
            </p:cNvPr>
            <p:cNvSpPr>
              <a:spLocks noChangeAspect="1"/>
            </p:cNvSpPr>
            <p:nvPr/>
          </p:nvSpPr>
          <p:spPr bwMode="gray">
            <a:xfrm>
              <a:off x="469837" y="1415081"/>
              <a:ext cx="1920240" cy="1920240"/>
            </a:xfrm>
            <a:prstGeom prst="ellipse">
              <a:avLst/>
            </a:prstGeom>
            <a:solidFill>
              <a:schemeClr val="accent1"/>
            </a:solidFill>
            <a:ln>
              <a:noFill/>
            </a:ln>
            <a:effectLst>
              <a:outerShdw blurRad="152400" dist="63500" dir="5400000" sx="90000" sy="-19000" rotWithShape="0">
                <a:schemeClr val="accent1">
                  <a:lumMod val="20000"/>
                  <a:lumOff val="80000"/>
                  <a:alpha val="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099" name="Oval 49 _A-00008">
              <a:extLst>
                <a:ext uri="{FF2B5EF4-FFF2-40B4-BE49-F238E27FC236}">
                  <a16:creationId xmlns:a16="http://schemas.microsoft.com/office/drawing/2014/main" id="{51F47BE3-16B6-5993-028E-A4DB8159DDF3}"/>
                </a:ext>
              </a:extLst>
            </p:cNvPr>
            <p:cNvSpPr>
              <a:spLocks noChangeAspect="1"/>
            </p:cNvSpPr>
            <p:nvPr/>
          </p:nvSpPr>
          <p:spPr bwMode="gray">
            <a:xfrm>
              <a:off x="557121" y="1502366"/>
              <a:ext cx="1745672" cy="1745672"/>
            </a:xfrm>
            <a:prstGeom prst="ellipse">
              <a:avLst/>
            </a:prstGeom>
            <a:solidFill>
              <a:schemeClr val="bg1"/>
            </a:solidFill>
            <a:ln>
              <a:noFill/>
            </a:ln>
            <a:effectLst>
              <a:outerShdw blurRad="152400" dist="63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100" name="Isosceles Triangle 108 _A-00016">
              <a:extLst>
                <a:ext uri="{FF2B5EF4-FFF2-40B4-BE49-F238E27FC236}">
                  <a16:creationId xmlns:a16="http://schemas.microsoft.com/office/drawing/2014/main" id="{B70831BB-7FF2-93EC-898E-E136D3070A81}"/>
                </a:ext>
              </a:extLst>
            </p:cNvPr>
            <p:cNvSpPr/>
            <p:nvPr/>
          </p:nvSpPr>
          <p:spPr bwMode="gray">
            <a:xfrm flipV="1">
              <a:off x="1292797" y="2303863"/>
              <a:ext cx="274320" cy="137160"/>
            </a:xfrm>
            <a:prstGeom prst="triangle">
              <a:avLst/>
            </a:prstGeom>
            <a:solidFill>
              <a:schemeClr val="accent2"/>
            </a:solidFill>
            <a:ln>
              <a:noFill/>
            </a:ln>
          </p:spPr>
          <p:style>
            <a:lnRef idx="0">
              <a:schemeClr val="dk1"/>
            </a:lnRef>
            <a:fillRef idx="1">
              <a:schemeClr val="dk1"/>
            </a:fillRef>
            <a:effectRef idx="0">
              <a:schemeClr val="dk1"/>
            </a:effectRef>
            <a:fontRef idx="minor">
              <a:schemeClr val="lt1"/>
            </a:fontRef>
          </p:style>
          <p:txBody>
            <a:bodyPr rtlCol="0" anchor="ctr"/>
            <a:lstStyle/>
            <a:p>
              <a:pPr algn="ctr"/>
              <a:endParaRPr lang="en-GB"/>
            </a:p>
          </p:txBody>
        </p:sp>
        <p:grpSp>
          <p:nvGrpSpPr>
            <p:cNvPr id="1101" name="Group 109 _A-00021">
              <a:extLst>
                <a:ext uri="{FF2B5EF4-FFF2-40B4-BE49-F238E27FC236}">
                  <a16:creationId xmlns:a16="http://schemas.microsoft.com/office/drawing/2014/main" id="{804AD6F5-B173-2E21-1373-EAE84BA21E93}"/>
                </a:ext>
              </a:extLst>
            </p:cNvPr>
            <p:cNvGrpSpPr/>
            <p:nvPr/>
          </p:nvGrpSpPr>
          <p:grpSpPr bwMode="gray">
            <a:xfrm>
              <a:off x="644972" y="1607116"/>
              <a:ext cx="1569970" cy="709133"/>
              <a:chOff x="644972" y="1607116"/>
              <a:chExt cx="1569970" cy="709133"/>
            </a:xfrm>
          </p:grpSpPr>
          <p:sp>
            <p:nvSpPr>
              <p:cNvPr id="1102" name="Freeform: Shape 1101">
                <a:extLst>
                  <a:ext uri="{FF2B5EF4-FFF2-40B4-BE49-F238E27FC236}">
                    <a16:creationId xmlns:a16="http://schemas.microsoft.com/office/drawing/2014/main" id="{C2B00EA0-18F7-C314-37A8-5CE07CC0E6C6}"/>
                  </a:ext>
                </a:extLst>
              </p:cNvPr>
              <p:cNvSpPr>
                <a:spLocks noChangeAspect="1"/>
              </p:cNvSpPr>
              <p:nvPr/>
            </p:nvSpPr>
            <p:spPr bwMode="gray">
              <a:xfrm>
                <a:off x="644972" y="1607116"/>
                <a:ext cx="1569970" cy="709133"/>
              </a:xfrm>
              <a:custGeom>
                <a:avLst/>
                <a:gdLst>
                  <a:gd name="connsiteX0" fmla="*/ 949830 w 1899661"/>
                  <a:gd name="connsiteY0" fmla="*/ 0 h 858051"/>
                  <a:gd name="connsiteX1" fmla="*/ 1890444 w 1899661"/>
                  <a:gd name="connsiteY1" fmla="*/ 766622 h 858051"/>
                  <a:gd name="connsiteX2" fmla="*/ 1899661 w 1899661"/>
                  <a:gd name="connsiteY2" fmla="*/ 858051 h 858051"/>
                  <a:gd name="connsiteX3" fmla="*/ 0 w 1899661"/>
                  <a:gd name="connsiteY3" fmla="*/ 858051 h 858051"/>
                  <a:gd name="connsiteX4" fmla="*/ 9216 w 1899661"/>
                  <a:gd name="connsiteY4" fmla="*/ 766622 h 858051"/>
                  <a:gd name="connsiteX5" fmla="*/ 949830 w 1899661"/>
                  <a:gd name="connsiteY5" fmla="*/ 0 h 85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9661" h="858051">
                    <a:moveTo>
                      <a:pt x="949830" y="0"/>
                    </a:moveTo>
                    <a:cubicBezTo>
                      <a:pt x="1413808" y="0"/>
                      <a:pt x="1800916" y="329112"/>
                      <a:pt x="1890444" y="766622"/>
                    </a:cubicBezTo>
                    <a:lnTo>
                      <a:pt x="1899661" y="858051"/>
                    </a:lnTo>
                    <a:lnTo>
                      <a:pt x="0" y="858051"/>
                    </a:lnTo>
                    <a:lnTo>
                      <a:pt x="9216" y="766622"/>
                    </a:lnTo>
                    <a:cubicBezTo>
                      <a:pt x="98744" y="329112"/>
                      <a:pt x="485853" y="0"/>
                      <a:pt x="949830" y="0"/>
                    </a:cubicBez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1103" name="Rectangle 1102">
                <a:extLst>
                  <a:ext uri="{FF2B5EF4-FFF2-40B4-BE49-F238E27FC236}">
                    <a16:creationId xmlns:a16="http://schemas.microsoft.com/office/drawing/2014/main" id="{126CAB8F-5A81-311E-EE89-361A8054EA8D}"/>
                  </a:ext>
                </a:extLst>
              </p:cNvPr>
              <p:cNvSpPr/>
              <p:nvPr/>
            </p:nvSpPr>
            <p:spPr bwMode="gray">
              <a:xfrm>
                <a:off x="865122" y="1871370"/>
                <a:ext cx="1129666" cy="262904"/>
              </a:xfrm>
              <a:prstGeom prst="rect">
                <a:avLst/>
              </a:prstGeom>
              <a:noFill/>
              <a:ln>
                <a:noFill/>
              </a:ln>
              <a:effectLst/>
            </p:spPr>
            <p:style>
              <a:lnRef idx="0">
                <a:schemeClr val="dk1"/>
              </a:lnRef>
              <a:fillRef idx="1">
                <a:schemeClr val="dk1"/>
              </a:fillRef>
              <a:effectRef idx="0">
                <a:schemeClr val="dk1"/>
              </a:effectRef>
              <a:fontRef idx="minor">
                <a:schemeClr val="lt1"/>
              </a:fontRef>
            </p:style>
            <p:txBody>
              <a:bodyPr wrap="none" lIns="0" tIns="0" rIns="0" bIns="0" rtlCol="0" anchor="ctr" anchorCtr="1">
                <a:spAutoFit/>
              </a:bodyPr>
              <a:lstStyle/>
              <a:p>
                <a:pPr algn="ctr">
                  <a:spcBef>
                    <a:spcPts val="600"/>
                  </a:spcBef>
                </a:pPr>
                <a:r>
                  <a:rPr lang="en-US" sz="1200" b="1">
                    <a:solidFill>
                      <a:schemeClr val="bg1"/>
                    </a:solidFill>
                    <a:latin typeface="+mj-lt"/>
                  </a:rPr>
                  <a:t>SILVERSKY</a:t>
                </a:r>
              </a:p>
            </p:txBody>
          </p:sp>
        </p:grpSp>
      </p:grpSp>
      <p:grpSp>
        <p:nvGrpSpPr>
          <p:cNvPr id="1104" name="Group 136 _A-00009">
            <a:extLst>
              <a:ext uri="{FF2B5EF4-FFF2-40B4-BE49-F238E27FC236}">
                <a16:creationId xmlns:a16="http://schemas.microsoft.com/office/drawing/2014/main" id="{CE052A1D-DB61-AB3D-2EC2-CB0FDF9FF6DF}"/>
              </a:ext>
            </a:extLst>
          </p:cNvPr>
          <p:cNvGrpSpPr/>
          <p:nvPr/>
        </p:nvGrpSpPr>
        <p:grpSpPr bwMode="gray">
          <a:xfrm>
            <a:off x="612013" y="4001026"/>
            <a:ext cx="1348792" cy="1348792"/>
            <a:chOff x="469837" y="1415081"/>
            <a:chExt cx="1920240" cy="1920240"/>
          </a:xfrm>
        </p:grpSpPr>
        <p:sp>
          <p:nvSpPr>
            <p:cNvPr id="1105" name="Oval 29 _A-00007">
              <a:extLst>
                <a:ext uri="{FF2B5EF4-FFF2-40B4-BE49-F238E27FC236}">
                  <a16:creationId xmlns:a16="http://schemas.microsoft.com/office/drawing/2014/main" id="{6661611D-EE04-824D-9066-546E71B0FAC7}"/>
                </a:ext>
              </a:extLst>
            </p:cNvPr>
            <p:cNvSpPr>
              <a:spLocks noChangeAspect="1"/>
            </p:cNvSpPr>
            <p:nvPr/>
          </p:nvSpPr>
          <p:spPr bwMode="gray">
            <a:xfrm>
              <a:off x="469837" y="1415081"/>
              <a:ext cx="1920240" cy="1920240"/>
            </a:xfrm>
            <a:prstGeom prst="ellipse">
              <a:avLst/>
            </a:prstGeom>
            <a:solidFill>
              <a:schemeClr val="accent1"/>
            </a:solidFill>
            <a:ln>
              <a:noFill/>
            </a:ln>
            <a:effectLst>
              <a:outerShdw blurRad="152400" dist="63500" dir="5400000" sx="90000" sy="-19000" rotWithShape="0">
                <a:schemeClr val="accent1">
                  <a:lumMod val="20000"/>
                  <a:lumOff val="80000"/>
                  <a:alpha val="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106" name="Oval 49 _A-00008">
              <a:extLst>
                <a:ext uri="{FF2B5EF4-FFF2-40B4-BE49-F238E27FC236}">
                  <a16:creationId xmlns:a16="http://schemas.microsoft.com/office/drawing/2014/main" id="{7C44C23C-1DCD-80C4-25BD-216D7463D7A2}"/>
                </a:ext>
              </a:extLst>
            </p:cNvPr>
            <p:cNvSpPr>
              <a:spLocks noChangeAspect="1"/>
            </p:cNvSpPr>
            <p:nvPr/>
          </p:nvSpPr>
          <p:spPr bwMode="gray">
            <a:xfrm>
              <a:off x="557121" y="1502366"/>
              <a:ext cx="1745672" cy="1745672"/>
            </a:xfrm>
            <a:prstGeom prst="ellipse">
              <a:avLst/>
            </a:prstGeom>
            <a:solidFill>
              <a:schemeClr val="bg1"/>
            </a:solidFill>
            <a:ln>
              <a:noFill/>
            </a:ln>
            <a:effectLst>
              <a:outerShdw blurRad="152400" dist="63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107" name="Isosceles Triangle 108 _A-00016">
              <a:extLst>
                <a:ext uri="{FF2B5EF4-FFF2-40B4-BE49-F238E27FC236}">
                  <a16:creationId xmlns:a16="http://schemas.microsoft.com/office/drawing/2014/main" id="{B1F75562-510E-A87F-3EA9-F4ADE4A15C9C}"/>
                </a:ext>
              </a:extLst>
            </p:cNvPr>
            <p:cNvSpPr/>
            <p:nvPr/>
          </p:nvSpPr>
          <p:spPr bwMode="gray">
            <a:xfrm flipV="1">
              <a:off x="1292797" y="2303863"/>
              <a:ext cx="274320" cy="137160"/>
            </a:xfrm>
            <a:prstGeom prst="triangle">
              <a:avLst/>
            </a:prstGeom>
            <a:solidFill>
              <a:schemeClr val="accent2"/>
            </a:solidFill>
            <a:ln>
              <a:noFill/>
            </a:ln>
          </p:spPr>
          <p:style>
            <a:lnRef idx="0">
              <a:schemeClr val="dk1"/>
            </a:lnRef>
            <a:fillRef idx="1">
              <a:schemeClr val="dk1"/>
            </a:fillRef>
            <a:effectRef idx="0">
              <a:schemeClr val="dk1"/>
            </a:effectRef>
            <a:fontRef idx="minor">
              <a:schemeClr val="lt1"/>
            </a:fontRef>
          </p:style>
          <p:txBody>
            <a:bodyPr rtlCol="0" anchor="ctr"/>
            <a:lstStyle/>
            <a:p>
              <a:pPr algn="ctr"/>
              <a:endParaRPr lang="en-GB"/>
            </a:p>
          </p:txBody>
        </p:sp>
        <p:grpSp>
          <p:nvGrpSpPr>
            <p:cNvPr id="1108" name="Group 109 _A-00021">
              <a:extLst>
                <a:ext uri="{FF2B5EF4-FFF2-40B4-BE49-F238E27FC236}">
                  <a16:creationId xmlns:a16="http://schemas.microsoft.com/office/drawing/2014/main" id="{DD793F0F-D450-6A41-E7BE-75F094485C2A}"/>
                </a:ext>
              </a:extLst>
            </p:cNvPr>
            <p:cNvGrpSpPr/>
            <p:nvPr/>
          </p:nvGrpSpPr>
          <p:grpSpPr bwMode="gray">
            <a:xfrm>
              <a:off x="644972" y="1607116"/>
              <a:ext cx="1569970" cy="709133"/>
              <a:chOff x="644972" y="1607116"/>
              <a:chExt cx="1569970" cy="709133"/>
            </a:xfrm>
          </p:grpSpPr>
          <p:sp>
            <p:nvSpPr>
              <p:cNvPr id="1109" name="Freeform: Shape 1108">
                <a:extLst>
                  <a:ext uri="{FF2B5EF4-FFF2-40B4-BE49-F238E27FC236}">
                    <a16:creationId xmlns:a16="http://schemas.microsoft.com/office/drawing/2014/main" id="{65FB69D8-F28F-FE32-4246-CFB5EEED7D5A}"/>
                  </a:ext>
                </a:extLst>
              </p:cNvPr>
              <p:cNvSpPr>
                <a:spLocks noChangeAspect="1"/>
              </p:cNvSpPr>
              <p:nvPr/>
            </p:nvSpPr>
            <p:spPr bwMode="gray">
              <a:xfrm>
                <a:off x="644972" y="1607116"/>
                <a:ext cx="1569970" cy="709133"/>
              </a:xfrm>
              <a:custGeom>
                <a:avLst/>
                <a:gdLst>
                  <a:gd name="connsiteX0" fmla="*/ 949830 w 1899661"/>
                  <a:gd name="connsiteY0" fmla="*/ 0 h 858051"/>
                  <a:gd name="connsiteX1" fmla="*/ 1890444 w 1899661"/>
                  <a:gd name="connsiteY1" fmla="*/ 766622 h 858051"/>
                  <a:gd name="connsiteX2" fmla="*/ 1899661 w 1899661"/>
                  <a:gd name="connsiteY2" fmla="*/ 858051 h 858051"/>
                  <a:gd name="connsiteX3" fmla="*/ 0 w 1899661"/>
                  <a:gd name="connsiteY3" fmla="*/ 858051 h 858051"/>
                  <a:gd name="connsiteX4" fmla="*/ 9216 w 1899661"/>
                  <a:gd name="connsiteY4" fmla="*/ 766622 h 858051"/>
                  <a:gd name="connsiteX5" fmla="*/ 949830 w 1899661"/>
                  <a:gd name="connsiteY5" fmla="*/ 0 h 85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9661" h="858051">
                    <a:moveTo>
                      <a:pt x="949830" y="0"/>
                    </a:moveTo>
                    <a:cubicBezTo>
                      <a:pt x="1413808" y="0"/>
                      <a:pt x="1800916" y="329112"/>
                      <a:pt x="1890444" y="766622"/>
                    </a:cubicBezTo>
                    <a:lnTo>
                      <a:pt x="1899661" y="858051"/>
                    </a:lnTo>
                    <a:lnTo>
                      <a:pt x="0" y="858051"/>
                    </a:lnTo>
                    <a:lnTo>
                      <a:pt x="9216" y="766622"/>
                    </a:lnTo>
                    <a:cubicBezTo>
                      <a:pt x="98744" y="329112"/>
                      <a:pt x="485853" y="0"/>
                      <a:pt x="949830" y="0"/>
                    </a:cubicBez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1110" name="Rectangle 1109">
                <a:extLst>
                  <a:ext uri="{FF2B5EF4-FFF2-40B4-BE49-F238E27FC236}">
                    <a16:creationId xmlns:a16="http://schemas.microsoft.com/office/drawing/2014/main" id="{E0D1C20B-D88B-4532-6C24-51C196392DDC}"/>
                  </a:ext>
                </a:extLst>
              </p:cNvPr>
              <p:cNvSpPr/>
              <p:nvPr/>
            </p:nvSpPr>
            <p:spPr bwMode="gray">
              <a:xfrm>
                <a:off x="1175494" y="1871370"/>
                <a:ext cx="508921" cy="262904"/>
              </a:xfrm>
              <a:prstGeom prst="rect">
                <a:avLst/>
              </a:prstGeom>
              <a:noFill/>
              <a:ln>
                <a:noFill/>
              </a:ln>
              <a:effectLst/>
            </p:spPr>
            <p:style>
              <a:lnRef idx="0">
                <a:schemeClr val="dk1"/>
              </a:lnRef>
              <a:fillRef idx="1">
                <a:schemeClr val="dk1"/>
              </a:fillRef>
              <a:effectRef idx="0">
                <a:schemeClr val="dk1"/>
              </a:effectRef>
              <a:fontRef idx="minor">
                <a:schemeClr val="lt1"/>
              </a:fontRef>
            </p:style>
            <p:txBody>
              <a:bodyPr wrap="none" lIns="0" tIns="0" rIns="0" bIns="0" rtlCol="0" anchor="ctr" anchorCtr="1">
                <a:spAutoFit/>
              </a:bodyPr>
              <a:lstStyle/>
              <a:p>
                <a:pPr algn="ctr">
                  <a:spcBef>
                    <a:spcPts val="600"/>
                  </a:spcBef>
                </a:pPr>
                <a:r>
                  <a:rPr lang="en-US" sz="1200" b="1">
                    <a:solidFill>
                      <a:schemeClr val="bg1"/>
                    </a:solidFill>
                    <a:latin typeface="+mj-lt"/>
                  </a:rPr>
                  <a:t>DMC</a:t>
                </a:r>
              </a:p>
            </p:txBody>
          </p:sp>
        </p:grpSp>
      </p:grpSp>
      <p:grpSp>
        <p:nvGrpSpPr>
          <p:cNvPr id="1111" name="Group 136 _A-00009">
            <a:extLst>
              <a:ext uri="{FF2B5EF4-FFF2-40B4-BE49-F238E27FC236}">
                <a16:creationId xmlns:a16="http://schemas.microsoft.com/office/drawing/2014/main" id="{CC36F009-0EF5-582F-5BA4-70103B90EBEA}"/>
              </a:ext>
            </a:extLst>
          </p:cNvPr>
          <p:cNvGrpSpPr/>
          <p:nvPr/>
        </p:nvGrpSpPr>
        <p:grpSpPr bwMode="gray">
          <a:xfrm>
            <a:off x="2421525" y="3992116"/>
            <a:ext cx="1348792" cy="1348792"/>
            <a:chOff x="469837" y="1415081"/>
            <a:chExt cx="1920240" cy="1920240"/>
          </a:xfrm>
        </p:grpSpPr>
        <p:sp>
          <p:nvSpPr>
            <p:cNvPr id="1112" name="Oval 29 _A-00007">
              <a:extLst>
                <a:ext uri="{FF2B5EF4-FFF2-40B4-BE49-F238E27FC236}">
                  <a16:creationId xmlns:a16="http://schemas.microsoft.com/office/drawing/2014/main" id="{52158A7E-3300-8D42-7AC8-DF5C0163E0EA}"/>
                </a:ext>
              </a:extLst>
            </p:cNvPr>
            <p:cNvSpPr>
              <a:spLocks noChangeAspect="1"/>
            </p:cNvSpPr>
            <p:nvPr/>
          </p:nvSpPr>
          <p:spPr bwMode="gray">
            <a:xfrm>
              <a:off x="469837" y="1415081"/>
              <a:ext cx="1920240" cy="1920240"/>
            </a:xfrm>
            <a:prstGeom prst="ellipse">
              <a:avLst/>
            </a:prstGeom>
            <a:solidFill>
              <a:schemeClr val="accent1"/>
            </a:solidFill>
            <a:ln>
              <a:noFill/>
            </a:ln>
            <a:effectLst>
              <a:outerShdw blurRad="152400" dist="63500" dir="5400000" sx="90000" sy="-19000" rotWithShape="0">
                <a:schemeClr val="accent1">
                  <a:lumMod val="20000"/>
                  <a:lumOff val="80000"/>
                  <a:alpha val="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113" name="Oval 49 _A-00008">
              <a:extLst>
                <a:ext uri="{FF2B5EF4-FFF2-40B4-BE49-F238E27FC236}">
                  <a16:creationId xmlns:a16="http://schemas.microsoft.com/office/drawing/2014/main" id="{C5F7B9B5-B0C7-DCA0-B4A4-51ED55117F78}"/>
                </a:ext>
              </a:extLst>
            </p:cNvPr>
            <p:cNvSpPr>
              <a:spLocks noChangeAspect="1"/>
            </p:cNvSpPr>
            <p:nvPr/>
          </p:nvSpPr>
          <p:spPr bwMode="gray">
            <a:xfrm>
              <a:off x="557121" y="1502366"/>
              <a:ext cx="1745672" cy="1745672"/>
            </a:xfrm>
            <a:prstGeom prst="ellipse">
              <a:avLst/>
            </a:prstGeom>
            <a:solidFill>
              <a:schemeClr val="bg1"/>
            </a:solidFill>
            <a:ln>
              <a:noFill/>
            </a:ln>
            <a:effectLst>
              <a:outerShdw blurRad="152400" dist="63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114" name="Isosceles Triangle 108 _A-00016">
              <a:extLst>
                <a:ext uri="{FF2B5EF4-FFF2-40B4-BE49-F238E27FC236}">
                  <a16:creationId xmlns:a16="http://schemas.microsoft.com/office/drawing/2014/main" id="{D1EAB460-9962-EEF7-88F7-865107E686E5}"/>
                </a:ext>
              </a:extLst>
            </p:cNvPr>
            <p:cNvSpPr/>
            <p:nvPr/>
          </p:nvSpPr>
          <p:spPr bwMode="gray">
            <a:xfrm flipV="1">
              <a:off x="1292797" y="2303863"/>
              <a:ext cx="274320" cy="137160"/>
            </a:xfrm>
            <a:prstGeom prst="triangle">
              <a:avLst/>
            </a:prstGeom>
            <a:solidFill>
              <a:schemeClr val="accent2"/>
            </a:solidFill>
            <a:ln>
              <a:noFill/>
            </a:ln>
          </p:spPr>
          <p:style>
            <a:lnRef idx="0">
              <a:schemeClr val="dk1"/>
            </a:lnRef>
            <a:fillRef idx="1">
              <a:schemeClr val="dk1"/>
            </a:fillRef>
            <a:effectRef idx="0">
              <a:schemeClr val="dk1"/>
            </a:effectRef>
            <a:fontRef idx="minor">
              <a:schemeClr val="lt1"/>
            </a:fontRef>
          </p:style>
          <p:txBody>
            <a:bodyPr rtlCol="0" anchor="ctr"/>
            <a:lstStyle/>
            <a:p>
              <a:pPr algn="ctr"/>
              <a:endParaRPr lang="en-GB"/>
            </a:p>
          </p:txBody>
        </p:sp>
        <p:grpSp>
          <p:nvGrpSpPr>
            <p:cNvPr id="1115" name="Group 109 _A-00021">
              <a:extLst>
                <a:ext uri="{FF2B5EF4-FFF2-40B4-BE49-F238E27FC236}">
                  <a16:creationId xmlns:a16="http://schemas.microsoft.com/office/drawing/2014/main" id="{200D0F9F-EB88-11FE-55D0-26C85F2A466E}"/>
                </a:ext>
              </a:extLst>
            </p:cNvPr>
            <p:cNvGrpSpPr/>
            <p:nvPr/>
          </p:nvGrpSpPr>
          <p:grpSpPr bwMode="gray">
            <a:xfrm>
              <a:off x="644972" y="1607116"/>
              <a:ext cx="1569970" cy="709133"/>
              <a:chOff x="644972" y="1607116"/>
              <a:chExt cx="1569970" cy="709133"/>
            </a:xfrm>
          </p:grpSpPr>
          <p:sp>
            <p:nvSpPr>
              <p:cNvPr id="1116" name="Freeform: Shape 1115">
                <a:extLst>
                  <a:ext uri="{FF2B5EF4-FFF2-40B4-BE49-F238E27FC236}">
                    <a16:creationId xmlns:a16="http://schemas.microsoft.com/office/drawing/2014/main" id="{31ED35EC-80DC-B602-0070-78AA740BD380}"/>
                  </a:ext>
                </a:extLst>
              </p:cNvPr>
              <p:cNvSpPr>
                <a:spLocks noChangeAspect="1"/>
              </p:cNvSpPr>
              <p:nvPr/>
            </p:nvSpPr>
            <p:spPr bwMode="gray">
              <a:xfrm>
                <a:off x="644972" y="1607116"/>
                <a:ext cx="1569970" cy="709133"/>
              </a:xfrm>
              <a:custGeom>
                <a:avLst/>
                <a:gdLst>
                  <a:gd name="connsiteX0" fmla="*/ 949830 w 1899661"/>
                  <a:gd name="connsiteY0" fmla="*/ 0 h 858051"/>
                  <a:gd name="connsiteX1" fmla="*/ 1890444 w 1899661"/>
                  <a:gd name="connsiteY1" fmla="*/ 766622 h 858051"/>
                  <a:gd name="connsiteX2" fmla="*/ 1899661 w 1899661"/>
                  <a:gd name="connsiteY2" fmla="*/ 858051 h 858051"/>
                  <a:gd name="connsiteX3" fmla="*/ 0 w 1899661"/>
                  <a:gd name="connsiteY3" fmla="*/ 858051 h 858051"/>
                  <a:gd name="connsiteX4" fmla="*/ 9216 w 1899661"/>
                  <a:gd name="connsiteY4" fmla="*/ 766622 h 858051"/>
                  <a:gd name="connsiteX5" fmla="*/ 949830 w 1899661"/>
                  <a:gd name="connsiteY5" fmla="*/ 0 h 85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9661" h="858051">
                    <a:moveTo>
                      <a:pt x="949830" y="0"/>
                    </a:moveTo>
                    <a:cubicBezTo>
                      <a:pt x="1413808" y="0"/>
                      <a:pt x="1800916" y="329112"/>
                      <a:pt x="1890444" y="766622"/>
                    </a:cubicBezTo>
                    <a:lnTo>
                      <a:pt x="1899661" y="858051"/>
                    </a:lnTo>
                    <a:lnTo>
                      <a:pt x="0" y="858051"/>
                    </a:lnTo>
                    <a:lnTo>
                      <a:pt x="9216" y="766622"/>
                    </a:lnTo>
                    <a:cubicBezTo>
                      <a:pt x="98744" y="329112"/>
                      <a:pt x="485853" y="0"/>
                      <a:pt x="949830" y="0"/>
                    </a:cubicBez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1117" name="Rectangle 1116">
                <a:extLst>
                  <a:ext uri="{FF2B5EF4-FFF2-40B4-BE49-F238E27FC236}">
                    <a16:creationId xmlns:a16="http://schemas.microsoft.com/office/drawing/2014/main" id="{D7031FD0-0CBF-7925-277A-DE7B5F363E86}"/>
                  </a:ext>
                </a:extLst>
              </p:cNvPr>
              <p:cNvSpPr/>
              <p:nvPr/>
            </p:nvSpPr>
            <p:spPr bwMode="gray">
              <a:xfrm>
                <a:off x="833174" y="1871370"/>
                <a:ext cx="1193566" cy="262904"/>
              </a:xfrm>
              <a:prstGeom prst="rect">
                <a:avLst/>
              </a:prstGeom>
              <a:noFill/>
              <a:ln>
                <a:noFill/>
              </a:ln>
              <a:effectLst/>
            </p:spPr>
            <p:style>
              <a:lnRef idx="0">
                <a:schemeClr val="dk1"/>
              </a:lnRef>
              <a:fillRef idx="1">
                <a:schemeClr val="dk1"/>
              </a:fillRef>
              <a:effectRef idx="0">
                <a:schemeClr val="dk1"/>
              </a:effectRef>
              <a:fontRef idx="minor">
                <a:schemeClr val="lt1"/>
              </a:fontRef>
            </p:style>
            <p:txBody>
              <a:bodyPr wrap="none" lIns="0" tIns="0" rIns="0" bIns="0" rtlCol="0" anchor="ctr" anchorCtr="1">
                <a:spAutoFit/>
              </a:bodyPr>
              <a:lstStyle/>
              <a:p>
                <a:pPr algn="ctr">
                  <a:spcBef>
                    <a:spcPts val="600"/>
                  </a:spcBef>
                </a:pPr>
                <a:r>
                  <a:rPr lang="en-US" sz="1200" b="1" dirty="0">
                    <a:solidFill>
                      <a:schemeClr val="bg1"/>
                    </a:solidFill>
                    <a:latin typeface="+mj-lt"/>
                  </a:rPr>
                  <a:t>HIGH-TECH</a:t>
                </a:r>
              </a:p>
            </p:txBody>
          </p:sp>
        </p:grpSp>
      </p:grpSp>
      <p:pic>
        <p:nvPicPr>
          <p:cNvPr id="1132" name="Picture 12" descr="Brown Gibbons Lang &amp; Company Portfolio Investments, Brown Gibbons Lang &amp;  Company Funds, Brown Gibbons Lang &amp; Company Exits">
            <a:extLst>
              <a:ext uri="{FF2B5EF4-FFF2-40B4-BE49-F238E27FC236}">
                <a16:creationId xmlns:a16="http://schemas.microsoft.com/office/drawing/2014/main" id="{EA382220-B3F6-F489-1C2E-E2A26ABBF2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gray">
          <a:xfrm>
            <a:off x="811392" y="2980932"/>
            <a:ext cx="914400" cy="211015"/>
          </a:xfrm>
          <a:prstGeom prst="rect">
            <a:avLst/>
          </a:prstGeom>
          <a:noFill/>
          <a:extLst>
            <a:ext uri="{909E8E84-426E-40DD-AFC4-6F175D3DCCD1}">
              <a14:hiddenFill xmlns:a14="http://schemas.microsoft.com/office/drawing/2010/main">
                <a:solidFill>
                  <a:srgbClr val="FFFFFF"/>
                </a:solidFill>
              </a14:hiddenFill>
            </a:ext>
          </a:extLst>
        </p:spPr>
      </p:pic>
      <p:pic>
        <p:nvPicPr>
          <p:cNvPr id="1133" name="Picture 14" descr="About SilverSky | Silversky Life Sciences">
            <a:extLst>
              <a:ext uri="{FF2B5EF4-FFF2-40B4-BE49-F238E27FC236}">
                <a16:creationId xmlns:a16="http://schemas.microsoft.com/office/drawing/2014/main" id="{13E9ED81-F036-21F7-21FC-E70F45A3A6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gray">
          <a:xfrm>
            <a:off x="2603221" y="2977243"/>
            <a:ext cx="914400" cy="248761"/>
          </a:xfrm>
          <a:prstGeom prst="rect">
            <a:avLst/>
          </a:prstGeom>
          <a:noFill/>
          <a:extLst>
            <a:ext uri="{909E8E84-426E-40DD-AFC4-6F175D3DCCD1}">
              <a14:hiddenFill xmlns:a14="http://schemas.microsoft.com/office/drawing/2010/main">
                <a:solidFill>
                  <a:srgbClr val="FFFFFF"/>
                </a:solidFill>
              </a14:hiddenFill>
            </a:ext>
          </a:extLst>
        </p:spPr>
      </p:pic>
      <p:pic>
        <p:nvPicPr>
          <p:cNvPr id="1134" name="Picture 16" descr="Destination Medical Center | A Global Destination for Health &amp; Wellness">
            <a:extLst>
              <a:ext uri="{FF2B5EF4-FFF2-40B4-BE49-F238E27FC236}">
                <a16:creationId xmlns:a16="http://schemas.microsoft.com/office/drawing/2014/main" id="{B897802D-E037-F029-D828-9389B8F022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gray">
          <a:xfrm>
            <a:off x="837824" y="4750442"/>
            <a:ext cx="914400" cy="210820"/>
          </a:xfrm>
          <a:prstGeom prst="rect">
            <a:avLst/>
          </a:prstGeom>
          <a:noFill/>
          <a:extLst>
            <a:ext uri="{909E8E84-426E-40DD-AFC4-6F175D3DCCD1}">
              <a14:hiddenFill xmlns:a14="http://schemas.microsoft.com/office/drawing/2010/main">
                <a:solidFill>
                  <a:srgbClr val="FFFFFF"/>
                </a:solidFill>
              </a14:hiddenFill>
            </a:ext>
          </a:extLst>
        </p:spPr>
      </p:pic>
      <p:pic>
        <p:nvPicPr>
          <p:cNvPr id="1135" name="Picture 18" descr="High-Tech Gründerfonds - Wikipedia">
            <a:extLst>
              <a:ext uri="{FF2B5EF4-FFF2-40B4-BE49-F238E27FC236}">
                <a16:creationId xmlns:a16="http://schemas.microsoft.com/office/drawing/2014/main" id="{F623B6D4-375D-D040-CC0F-7723378DD58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gray">
          <a:xfrm>
            <a:off x="2638721" y="4744925"/>
            <a:ext cx="914400" cy="342900"/>
          </a:xfrm>
          <a:prstGeom prst="rect">
            <a:avLst/>
          </a:prstGeom>
          <a:noFill/>
          <a:extLst>
            <a:ext uri="{909E8E84-426E-40DD-AFC4-6F175D3DCCD1}">
              <a14:hiddenFill xmlns:a14="http://schemas.microsoft.com/office/drawing/2010/main">
                <a:solidFill>
                  <a:srgbClr val="FFFFFF"/>
                </a:solidFill>
              </a14:hiddenFill>
            </a:ext>
          </a:extLst>
        </p:spPr>
      </p:pic>
      <p:pic>
        <p:nvPicPr>
          <p:cNvPr id="1136" name="Picture 20">
            <a:extLst>
              <a:ext uri="{FF2B5EF4-FFF2-40B4-BE49-F238E27FC236}">
                <a16:creationId xmlns:a16="http://schemas.microsoft.com/office/drawing/2014/main" id="{669EC144-5F5F-5965-03FD-FDBA1D6FD00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gray">
          <a:xfrm>
            <a:off x="5028927" y="2443291"/>
            <a:ext cx="1629314" cy="488794"/>
          </a:xfrm>
          <a:prstGeom prst="rect">
            <a:avLst/>
          </a:prstGeom>
          <a:noFill/>
          <a:extLst>
            <a:ext uri="{909E8E84-426E-40DD-AFC4-6F175D3DCCD1}">
              <a14:hiddenFill xmlns:a14="http://schemas.microsoft.com/office/drawing/2010/main">
                <a:solidFill>
                  <a:srgbClr val="FFFFFF"/>
                </a:solidFill>
              </a14:hiddenFill>
            </a:ext>
          </a:extLst>
        </p:spPr>
      </p:pic>
      <p:pic>
        <p:nvPicPr>
          <p:cNvPr id="1137" name="Picture 22" descr="Qiagen - Wikipedia">
            <a:extLst>
              <a:ext uri="{FF2B5EF4-FFF2-40B4-BE49-F238E27FC236}">
                <a16:creationId xmlns:a16="http://schemas.microsoft.com/office/drawing/2014/main" id="{07C79A62-C6F7-9D70-5CE2-109790BA0D4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gray">
          <a:xfrm>
            <a:off x="7600715" y="4837446"/>
            <a:ext cx="826073" cy="6987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Mayo Clinic - Wikipedia">
            <a:extLst>
              <a:ext uri="{FF2B5EF4-FFF2-40B4-BE49-F238E27FC236}">
                <a16:creationId xmlns:a16="http://schemas.microsoft.com/office/drawing/2014/main" id="{D488B602-35B9-6943-F48D-0A5E6317676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gray">
          <a:xfrm>
            <a:off x="7520356" y="2364539"/>
            <a:ext cx="705965" cy="76588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2B2DE06D-577D-A129-273B-910009E682FC}"/>
              </a:ext>
            </a:extLst>
          </p:cNvPr>
          <p:cNvSpPr>
            <a:spLocks noGrp="1"/>
          </p:cNvSpPr>
          <p:nvPr>
            <p:ph type="title"/>
          </p:nvPr>
        </p:nvSpPr>
        <p:spPr/>
        <p:txBody>
          <a:bodyPr/>
          <a:lstStyle/>
          <a:p>
            <a:r>
              <a:rPr lang="en-US" dirty="0"/>
              <a:t>INDUSTRY SUPPORT</a:t>
            </a:r>
          </a:p>
        </p:txBody>
      </p:sp>
      <p:sp>
        <p:nvSpPr>
          <p:cNvPr id="77" name="Oval 76">
            <a:extLst>
              <a:ext uri="{FF2B5EF4-FFF2-40B4-BE49-F238E27FC236}">
                <a16:creationId xmlns:a16="http://schemas.microsoft.com/office/drawing/2014/main" id="{3BD99D13-F89A-9A63-375E-5ACFB9F9444A}"/>
              </a:ext>
            </a:extLst>
          </p:cNvPr>
          <p:cNvSpPr/>
          <p:nvPr/>
        </p:nvSpPr>
        <p:spPr bwMode="gray">
          <a:xfrm>
            <a:off x="6113727" y="3141026"/>
            <a:ext cx="1497771" cy="1497771"/>
          </a:xfrm>
          <a:prstGeom prst="ellipse">
            <a:avLst/>
          </a:prstGeom>
          <a:solidFill>
            <a:schemeClr val="bg1"/>
          </a:solidFill>
          <a:ln w="25400">
            <a:solidFill>
              <a:srgbClr val="1B3D68"/>
            </a:solidFill>
          </a:ln>
        </p:spPr>
        <p:style>
          <a:lnRef idx="0">
            <a:schemeClr val="dk1"/>
          </a:lnRef>
          <a:fillRef idx="1">
            <a:schemeClr val="dk1"/>
          </a:fillRef>
          <a:effectRef idx="0">
            <a:schemeClr val="dk1"/>
          </a:effectRef>
          <a:fontRef idx="minor">
            <a:schemeClr val="lt1"/>
          </a:fontRef>
        </p:style>
        <p:txBody>
          <a:bodyPr wrap="none" rtlCol="0" anchor="ctr"/>
          <a:lstStyle/>
          <a:p>
            <a:pPr algn="ctr"/>
            <a:endParaRPr lang="en-US" sz="1000" b="1" dirty="0">
              <a:solidFill>
                <a:schemeClr val="accent5"/>
              </a:solidFill>
              <a:latin typeface="+mj-lt"/>
            </a:endParaRPr>
          </a:p>
        </p:txBody>
      </p:sp>
      <p:pic>
        <p:nvPicPr>
          <p:cNvPr id="6" name="Picture 5" descr="A black background with red and yellow letters&#10;&#10;Description automatically generated">
            <a:extLst>
              <a:ext uri="{FF2B5EF4-FFF2-40B4-BE49-F238E27FC236}">
                <a16:creationId xmlns:a16="http://schemas.microsoft.com/office/drawing/2014/main" id="{094863F2-49A7-7304-AE54-77DA5F2D324B}"/>
              </a:ext>
            </a:extLst>
          </p:cNvPr>
          <p:cNvPicPr>
            <a:picLocks noChangeAspect="1"/>
          </p:cNvPicPr>
          <p:nvPr/>
        </p:nvPicPr>
        <p:blipFill>
          <a:blip r:embed="rId13"/>
          <a:stretch>
            <a:fillRect/>
          </a:stretch>
        </p:blipFill>
        <p:spPr>
          <a:xfrm>
            <a:off x="6275647" y="3650389"/>
            <a:ext cx="1240205" cy="457082"/>
          </a:xfrm>
          <a:prstGeom prst="rect">
            <a:avLst/>
          </a:prstGeom>
        </p:spPr>
      </p:pic>
    </p:spTree>
    <p:extLst>
      <p:ext uri="{BB962C8B-B14F-4D97-AF65-F5344CB8AC3E}">
        <p14:creationId xmlns:p14="http://schemas.microsoft.com/office/powerpoint/2010/main" val="3081286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783EDB5-A84E-D0CD-544E-D4D1C53D8FC4}"/>
              </a:ext>
            </a:extLst>
          </p:cNvPr>
          <p:cNvPicPr>
            <a:picLocks noChangeAspect="1"/>
          </p:cNvPicPr>
          <p:nvPr/>
        </p:nvPicPr>
        <p:blipFill rotWithShape="1">
          <a:blip r:embed="rId2"/>
          <a:srcRect t="8393" b="7266"/>
          <a:stretch/>
        </p:blipFill>
        <p:spPr>
          <a:xfrm>
            <a:off x="526210" y="1432887"/>
            <a:ext cx="3834716" cy="2154436"/>
          </a:xfrm>
          <a:prstGeom prst="rect">
            <a:avLst/>
          </a:prstGeom>
        </p:spPr>
      </p:pic>
      <p:sp>
        <p:nvSpPr>
          <p:cNvPr id="2" name="Slide Number Placeholder 1">
            <a:extLst>
              <a:ext uri="{FF2B5EF4-FFF2-40B4-BE49-F238E27FC236}">
                <a16:creationId xmlns:a16="http://schemas.microsoft.com/office/drawing/2014/main" id="{9ABEBF5C-AF1D-78ED-C899-2126FEFA71F2}"/>
              </a:ext>
            </a:extLst>
          </p:cNvPr>
          <p:cNvSpPr>
            <a:spLocks noGrp="1"/>
          </p:cNvSpPr>
          <p:nvPr>
            <p:ph type="sldNum" sz="quarter" idx="12"/>
          </p:nvPr>
        </p:nvSpPr>
        <p:spPr/>
        <p:txBody>
          <a:bodyPr/>
          <a:lstStyle/>
          <a:p>
            <a:pPr>
              <a:defRPr/>
            </a:pPr>
            <a:fld id="{BD7C0ECF-3344-5349-BA5F-99F4D757E02D}" type="slidenum">
              <a:rPr lang="en-US" smtClean="0"/>
              <a:pPr>
                <a:defRPr/>
              </a:pPr>
              <a:t>6</a:t>
            </a:fld>
            <a:endParaRPr lang="en-US" dirty="0"/>
          </a:p>
        </p:txBody>
      </p:sp>
      <p:sp>
        <p:nvSpPr>
          <p:cNvPr id="3" name="Title 2">
            <a:extLst>
              <a:ext uri="{FF2B5EF4-FFF2-40B4-BE49-F238E27FC236}">
                <a16:creationId xmlns:a16="http://schemas.microsoft.com/office/drawing/2014/main" id="{B7F05393-FAE5-D61A-3030-B7F08E3BD1D9}"/>
              </a:ext>
            </a:extLst>
          </p:cNvPr>
          <p:cNvSpPr>
            <a:spLocks noGrp="1"/>
          </p:cNvSpPr>
          <p:nvPr>
            <p:ph type="title"/>
          </p:nvPr>
        </p:nvSpPr>
        <p:spPr/>
        <p:txBody>
          <a:bodyPr/>
          <a:lstStyle/>
          <a:p>
            <a:r>
              <a:rPr lang="en-US" dirty="0"/>
              <a:t>AMBASSADOR NETWORK</a:t>
            </a:r>
          </a:p>
        </p:txBody>
      </p:sp>
      <p:sp>
        <p:nvSpPr>
          <p:cNvPr id="5" name="TextBox 4">
            <a:extLst>
              <a:ext uri="{FF2B5EF4-FFF2-40B4-BE49-F238E27FC236}">
                <a16:creationId xmlns:a16="http://schemas.microsoft.com/office/drawing/2014/main" id="{5CE82600-1BB1-66FB-C016-88DBC8110E03}"/>
              </a:ext>
            </a:extLst>
          </p:cNvPr>
          <p:cNvSpPr txBox="1"/>
          <p:nvPr/>
        </p:nvSpPr>
        <p:spPr>
          <a:xfrm>
            <a:off x="526210" y="797184"/>
            <a:ext cx="8298613" cy="553998"/>
          </a:xfrm>
          <a:prstGeom prst="rect">
            <a:avLst/>
          </a:prstGeom>
          <a:noFill/>
        </p:spPr>
        <p:txBody>
          <a:bodyPr wrap="square" lIns="0" rIns="0" rtlCol="0">
            <a:spAutoFit/>
          </a:bodyPr>
          <a:lstStyle/>
          <a:p>
            <a:r>
              <a:rPr lang="en-US" sz="1500" b="1" i="0" dirty="0">
                <a:solidFill>
                  <a:srgbClr val="183D69"/>
                </a:solidFill>
                <a:effectLst/>
                <a:latin typeface="Open Sans" panose="020B0606030504020204" pitchFamily="34" charset="0"/>
              </a:rPr>
              <a:t>DxPx is building the industry’s leading </a:t>
            </a:r>
            <a:r>
              <a:rPr lang="en-US" sz="1500" b="1" i="0" dirty="0" err="1">
                <a:solidFill>
                  <a:srgbClr val="183D69"/>
                </a:solidFill>
                <a:effectLst/>
                <a:latin typeface="Open Sans" panose="020B0606030504020204" pitchFamily="34" charset="0"/>
              </a:rPr>
              <a:t>HealthTech</a:t>
            </a:r>
            <a:r>
              <a:rPr lang="en-US" sz="1500" b="1" i="0" dirty="0">
                <a:solidFill>
                  <a:srgbClr val="183D69"/>
                </a:solidFill>
                <a:effectLst/>
                <a:latin typeface="Open Sans" panose="020B0606030504020204" pitchFamily="34" charset="0"/>
              </a:rPr>
              <a:t> and MedTech ambassador network – and we want you to join us.   </a:t>
            </a:r>
            <a:endParaRPr lang="en-US" sz="1500" dirty="0"/>
          </a:p>
        </p:txBody>
      </p:sp>
      <p:sp>
        <p:nvSpPr>
          <p:cNvPr id="6" name="TextBox 5">
            <a:extLst>
              <a:ext uri="{FF2B5EF4-FFF2-40B4-BE49-F238E27FC236}">
                <a16:creationId xmlns:a16="http://schemas.microsoft.com/office/drawing/2014/main" id="{9DF59E08-AF9B-0875-F1B1-20716CCC1D94}"/>
              </a:ext>
            </a:extLst>
          </p:cNvPr>
          <p:cNvSpPr txBox="1"/>
          <p:nvPr/>
        </p:nvSpPr>
        <p:spPr>
          <a:xfrm>
            <a:off x="4651920" y="1384128"/>
            <a:ext cx="3784713" cy="2123658"/>
          </a:xfrm>
          <a:prstGeom prst="rect">
            <a:avLst/>
          </a:prstGeom>
          <a:noFill/>
        </p:spPr>
        <p:txBody>
          <a:bodyPr wrap="square" lIns="0" rIns="0" rtlCol="0">
            <a:spAutoFit/>
          </a:bodyPr>
          <a:lstStyle/>
          <a:p>
            <a:pPr algn="just"/>
            <a:r>
              <a:rPr lang="en-US" sz="1200" b="1" i="0" dirty="0">
                <a:solidFill>
                  <a:srgbClr val="1B3D68"/>
                </a:solidFill>
                <a:effectLst/>
                <a:latin typeface="+mj-lt"/>
              </a:rPr>
              <a:t>Ambassador Program Benefits:</a:t>
            </a:r>
          </a:p>
          <a:p>
            <a:pPr algn="just"/>
            <a:endParaRPr lang="en-US" sz="1000" b="1" i="0" dirty="0">
              <a:solidFill>
                <a:srgbClr val="333333"/>
              </a:solidFill>
              <a:effectLst/>
              <a:latin typeface="+mj-lt"/>
            </a:endParaRPr>
          </a:p>
          <a:p>
            <a:pPr marL="171450" indent="-171450" algn="just" rtl="0" fontAlgn="base">
              <a:buFont typeface="Arial" panose="020B0604020202020204" pitchFamily="34" charset="0"/>
              <a:buChar char="•"/>
            </a:pPr>
            <a:r>
              <a:rPr lang="en-US" sz="1000" b="0" i="0" dirty="0">
                <a:solidFill>
                  <a:srgbClr val="414141"/>
                </a:solidFill>
                <a:effectLst/>
                <a:latin typeface="+mj-lt"/>
              </a:rPr>
              <a:t>Get </a:t>
            </a:r>
            <a:r>
              <a:rPr lang="en-US" sz="1000" b="1" i="0" dirty="0">
                <a:solidFill>
                  <a:srgbClr val="414141"/>
                </a:solidFill>
                <a:effectLst/>
                <a:latin typeface="+mj-lt"/>
              </a:rPr>
              <a:t>up to three (3) FREE investor registrations</a:t>
            </a:r>
            <a:r>
              <a:rPr lang="en-US" sz="1000" b="0" i="0" dirty="0">
                <a:solidFill>
                  <a:srgbClr val="414141"/>
                </a:solidFill>
                <a:effectLst/>
                <a:latin typeface="+mj-lt"/>
              </a:rPr>
              <a:t> for you and your colleagues. </a:t>
            </a:r>
            <a:endParaRPr lang="en-US" sz="1000" b="0" i="0" dirty="0">
              <a:solidFill>
                <a:schemeClr val="tx2">
                  <a:lumMod val="75000"/>
                </a:schemeClr>
              </a:solidFill>
              <a:effectLst/>
              <a:latin typeface="+mj-lt"/>
            </a:endParaRPr>
          </a:p>
          <a:p>
            <a:pPr algn="just" rtl="0" fontAlgn="base"/>
            <a:endParaRPr lang="en-US" sz="1000" b="0" i="0" dirty="0">
              <a:solidFill>
                <a:schemeClr val="tx2">
                  <a:lumMod val="75000"/>
                </a:schemeClr>
              </a:solidFill>
              <a:effectLst/>
              <a:latin typeface="+mj-lt"/>
            </a:endParaRPr>
          </a:p>
          <a:p>
            <a:pPr marL="171450" indent="-171450" algn="just" fontAlgn="base">
              <a:buFont typeface="Arial" panose="020B0604020202020204" pitchFamily="34" charset="0"/>
              <a:buChar char="•"/>
            </a:pPr>
            <a:r>
              <a:rPr lang="en-US" sz="1000" b="0" i="0" dirty="0">
                <a:solidFill>
                  <a:schemeClr val="tx2">
                    <a:lumMod val="75000"/>
                  </a:schemeClr>
                </a:solidFill>
                <a:effectLst/>
                <a:latin typeface="+mj-lt"/>
              </a:rPr>
              <a:t>Get </a:t>
            </a:r>
            <a:r>
              <a:rPr lang="en-US" sz="1000" b="1" i="0" dirty="0">
                <a:solidFill>
                  <a:schemeClr val="tx2">
                    <a:lumMod val="75000"/>
                  </a:schemeClr>
                </a:solidFill>
                <a:effectLst/>
                <a:latin typeface="+mj-lt"/>
              </a:rPr>
              <a:t>one FREE startup registration for every five (5) portfolio companies*</a:t>
            </a:r>
            <a:r>
              <a:rPr lang="en-US" sz="1000" b="0" i="0" dirty="0">
                <a:solidFill>
                  <a:schemeClr val="tx2">
                    <a:lumMod val="75000"/>
                  </a:schemeClr>
                </a:solidFill>
                <a:effectLst/>
                <a:latin typeface="+mj-lt"/>
              </a:rPr>
              <a:t> in the Diagnostics, Digital Health, Precision Medicine, and Life Sciences Tools industries you refer to DxPx U.S. </a:t>
            </a:r>
            <a:endParaRPr lang="en-US" sz="800" b="0" i="0" dirty="0">
              <a:solidFill>
                <a:schemeClr val="tx2">
                  <a:lumMod val="75000"/>
                </a:schemeClr>
              </a:solidFill>
              <a:effectLst/>
              <a:latin typeface="+mj-lt"/>
            </a:endParaRPr>
          </a:p>
          <a:p>
            <a:pPr algn="just" fontAlgn="base"/>
            <a:endParaRPr lang="en-US" sz="1000" b="0" i="0" dirty="0">
              <a:solidFill>
                <a:schemeClr val="tx2">
                  <a:lumMod val="75000"/>
                </a:schemeClr>
              </a:solidFill>
              <a:effectLst/>
              <a:latin typeface="+mj-lt"/>
            </a:endParaRPr>
          </a:p>
          <a:p>
            <a:pPr marL="171450" indent="-171450" algn="just" rtl="0" fontAlgn="base">
              <a:buFont typeface="Arial" panose="020B0604020202020204" pitchFamily="34" charset="0"/>
              <a:buChar char="•"/>
            </a:pPr>
            <a:r>
              <a:rPr lang="en-US" sz="1000" b="1" i="0" dirty="0">
                <a:solidFill>
                  <a:schemeClr val="tx2">
                    <a:lumMod val="75000"/>
                  </a:schemeClr>
                </a:solidFill>
                <a:effectLst/>
                <a:latin typeface="+mj-lt"/>
              </a:rPr>
              <a:t>Enhance the visibility of your brand</a:t>
            </a:r>
            <a:r>
              <a:rPr lang="en-US" sz="1000" b="0" i="0" dirty="0">
                <a:solidFill>
                  <a:schemeClr val="tx2">
                    <a:lumMod val="75000"/>
                  </a:schemeClr>
                </a:solidFill>
                <a:effectLst/>
                <a:latin typeface="+mj-lt"/>
              </a:rPr>
              <a:t> before and during the conference in DxPx U.S. promotional materials.  </a:t>
            </a:r>
          </a:p>
          <a:p>
            <a:pPr algn="just"/>
            <a:endParaRPr lang="en-US" sz="1000" dirty="0">
              <a:latin typeface="+mj-lt"/>
            </a:endParaRPr>
          </a:p>
        </p:txBody>
      </p:sp>
      <p:sp>
        <p:nvSpPr>
          <p:cNvPr id="7" name="TextBox 6">
            <a:extLst>
              <a:ext uri="{FF2B5EF4-FFF2-40B4-BE49-F238E27FC236}">
                <a16:creationId xmlns:a16="http://schemas.microsoft.com/office/drawing/2014/main" id="{A28A643A-9CF3-BFDE-9887-909E4C648B2C}"/>
              </a:ext>
            </a:extLst>
          </p:cNvPr>
          <p:cNvSpPr txBox="1"/>
          <p:nvPr/>
        </p:nvSpPr>
        <p:spPr>
          <a:xfrm>
            <a:off x="526210" y="3825085"/>
            <a:ext cx="3830129" cy="2154436"/>
          </a:xfrm>
          <a:prstGeom prst="rect">
            <a:avLst/>
          </a:prstGeom>
          <a:noFill/>
        </p:spPr>
        <p:txBody>
          <a:bodyPr wrap="square" lIns="0" rIns="0" rtlCol="0">
            <a:spAutoFit/>
          </a:bodyPr>
          <a:lstStyle/>
          <a:p>
            <a:r>
              <a:rPr lang="en-US" sz="1200" b="1" i="0" dirty="0">
                <a:solidFill>
                  <a:srgbClr val="1B3D68"/>
                </a:solidFill>
                <a:effectLst/>
                <a:latin typeface="+mj-lt"/>
              </a:rPr>
              <a:t>Ambassador Program Requirements:</a:t>
            </a:r>
          </a:p>
          <a:p>
            <a:endParaRPr lang="en-US" sz="1200" b="1" i="0" dirty="0">
              <a:solidFill>
                <a:schemeClr val="tx2">
                  <a:lumMod val="75000"/>
                </a:schemeClr>
              </a:solidFill>
              <a:effectLst/>
              <a:latin typeface="+mj-lt"/>
            </a:endParaRPr>
          </a:p>
          <a:p>
            <a:pPr marL="171450" indent="-171450" rtl="0" fontAlgn="base">
              <a:buFont typeface="Arial" panose="020B0604020202020204" pitchFamily="34" charset="0"/>
              <a:buChar char="•"/>
            </a:pPr>
            <a:r>
              <a:rPr lang="en-US" sz="1000" b="0" i="0" dirty="0">
                <a:solidFill>
                  <a:schemeClr val="tx2">
                    <a:lumMod val="75000"/>
                  </a:schemeClr>
                </a:solidFill>
                <a:effectLst/>
                <a:latin typeface="+mj-lt"/>
              </a:rPr>
              <a:t>Refer at least one (1) startup in your network each month to the 42PLUS1 Pitch Competition.**</a:t>
            </a:r>
          </a:p>
          <a:p>
            <a:pPr rtl="0" fontAlgn="base"/>
            <a:endParaRPr lang="en-US" sz="1000" b="0" i="0" dirty="0">
              <a:solidFill>
                <a:schemeClr val="tx2">
                  <a:lumMod val="75000"/>
                </a:schemeClr>
              </a:solidFill>
              <a:effectLst/>
              <a:latin typeface="+mj-lt"/>
            </a:endParaRPr>
          </a:p>
          <a:p>
            <a:pPr marL="171450" indent="-171450" rtl="0" fontAlgn="base">
              <a:buFont typeface="Arial" panose="020B0604020202020204" pitchFamily="34" charset="0"/>
              <a:buChar char="•"/>
            </a:pPr>
            <a:r>
              <a:rPr lang="en-US" sz="1000" b="0" i="0" dirty="0">
                <a:solidFill>
                  <a:schemeClr val="tx2">
                    <a:lumMod val="75000"/>
                  </a:schemeClr>
                </a:solidFill>
                <a:effectLst/>
                <a:latin typeface="+mj-lt"/>
              </a:rPr>
              <a:t>Apply to be a judge for the 42PLUS1 Pitch Competition and review at least five (5) 42PLUS1 applications for the 2024 award cycle. </a:t>
            </a:r>
          </a:p>
          <a:p>
            <a:pPr rtl="0" fontAlgn="base"/>
            <a:endParaRPr lang="en-US" sz="1000" b="0" i="0" dirty="0">
              <a:solidFill>
                <a:schemeClr val="tx2">
                  <a:lumMod val="75000"/>
                </a:schemeClr>
              </a:solidFill>
              <a:effectLst/>
              <a:latin typeface="+mj-lt"/>
            </a:endParaRPr>
          </a:p>
          <a:p>
            <a:pPr marL="171450" indent="-171450" rtl="0" fontAlgn="base">
              <a:buFont typeface="Arial" panose="020B0604020202020204" pitchFamily="34" charset="0"/>
              <a:buChar char="•"/>
            </a:pPr>
            <a:r>
              <a:rPr lang="en-US" sz="1000" b="0" i="0" dirty="0">
                <a:solidFill>
                  <a:schemeClr val="tx2">
                    <a:lumMod val="75000"/>
                  </a:schemeClr>
                </a:solidFill>
                <a:effectLst/>
                <a:latin typeface="+mj-lt"/>
              </a:rPr>
              <a:t>Post to your social media accounts at least one (1) time per month to help us promote </a:t>
            </a:r>
            <a:r>
              <a:rPr lang="en-US" sz="1000" b="0" i="0" dirty="0" err="1">
                <a:solidFill>
                  <a:schemeClr val="tx2">
                    <a:lumMod val="75000"/>
                  </a:schemeClr>
                </a:solidFill>
                <a:effectLst/>
                <a:latin typeface="+mj-lt"/>
              </a:rPr>
              <a:t>DxPx</a:t>
            </a:r>
            <a:r>
              <a:rPr lang="en-US" sz="1000" b="0" i="0" dirty="0">
                <a:solidFill>
                  <a:schemeClr val="tx2">
                    <a:lumMod val="75000"/>
                  </a:schemeClr>
                </a:solidFill>
                <a:effectLst/>
                <a:latin typeface="+mj-lt"/>
              </a:rPr>
              <a:t> U.S. and/or the 42PLUS1 Pitch Competition.  </a:t>
            </a:r>
          </a:p>
          <a:p>
            <a:endParaRPr lang="en-US" sz="1000" dirty="0">
              <a:solidFill>
                <a:schemeClr val="tx2">
                  <a:lumMod val="75000"/>
                </a:schemeClr>
              </a:solidFill>
              <a:latin typeface="+mj-lt"/>
            </a:endParaRPr>
          </a:p>
        </p:txBody>
      </p:sp>
      <p:pic>
        <p:nvPicPr>
          <p:cNvPr id="15" name="Picture 14" descr="A group of people wearing face masks&#10;&#10;Description automatically generated">
            <a:extLst>
              <a:ext uri="{FF2B5EF4-FFF2-40B4-BE49-F238E27FC236}">
                <a16:creationId xmlns:a16="http://schemas.microsoft.com/office/drawing/2014/main" id="{DFEE4A84-44E7-F59E-AC45-BBD337EAD496}"/>
              </a:ext>
            </a:extLst>
          </p:cNvPr>
          <p:cNvPicPr>
            <a:picLocks noChangeAspect="1"/>
          </p:cNvPicPr>
          <p:nvPr/>
        </p:nvPicPr>
        <p:blipFill rotWithShape="1">
          <a:blip r:embed="rId3"/>
          <a:srcRect t="9328" b="6150"/>
          <a:stretch/>
        </p:blipFill>
        <p:spPr>
          <a:xfrm>
            <a:off x="4606504" y="3756078"/>
            <a:ext cx="3830129" cy="2154436"/>
          </a:xfrm>
          <a:prstGeom prst="rect">
            <a:avLst/>
          </a:prstGeom>
        </p:spPr>
      </p:pic>
      <p:sp>
        <p:nvSpPr>
          <p:cNvPr id="4" name="TextBox 3">
            <a:extLst>
              <a:ext uri="{FF2B5EF4-FFF2-40B4-BE49-F238E27FC236}">
                <a16:creationId xmlns:a16="http://schemas.microsoft.com/office/drawing/2014/main" id="{065C57D2-9305-4E80-3ACE-4D0908416924}"/>
              </a:ext>
            </a:extLst>
          </p:cNvPr>
          <p:cNvSpPr txBox="1"/>
          <p:nvPr/>
        </p:nvSpPr>
        <p:spPr>
          <a:xfrm>
            <a:off x="4675516" y="5979521"/>
            <a:ext cx="3260785" cy="338554"/>
          </a:xfrm>
          <a:prstGeom prst="rect">
            <a:avLst/>
          </a:prstGeom>
          <a:noFill/>
        </p:spPr>
        <p:txBody>
          <a:bodyPr wrap="square" lIns="0" rIns="0" rtlCol="0">
            <a:spAutoFit/>
          </a:bodyPr>
          <a:lstStyle/>
          <a:p>
            <a:r>
              <a:rPr lang="en-US" sz="800" i="1" dirty="0"/>
              <a:t>  * Limit 5 free startup registrations per Ambassador.</a:t>
            </a:r>
          </a:p>
          <a:p>
            <a:r>
              <a:rPr lang="en-US" sz="800" i="1" dirty="0"/>
              <a:t>** Startup must complete and submit an application to 42PLUS1.</a:t>
            </a:r>
          </a:p>
        </p:txBody>
      </p:sp>
    </p:spTree>
    <p:extLst>
      <p:ext uri="{BB962C8B-B14F-4D97-AF65-F5344CB8AC3E}">
        <p14:creationId xmlns:p14="http://schemas.microsoft.com/office/powerpoint/2010/main" val="3651900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642ECC-A250-6076-7F46-56FA5EC0A1B3}"/>
              </a:ext>
            </a:extLst>
          </p:cNvPr>
          <p:cNvSpPr/>
          <p:nvPr/>
        </p:nvSpPr>
        <p:spPr>
          <a:xfrm>
            <a:off x="228600" y="810883"/>
            <a:ext cx="4719389" cy="5201728"/>
          </a:xfrm>
          <a:prstGeom prst="rect">
            <a:avLst/>
          </a:prstGeom>
          <a:solidFill>
            <a:srgbClr val="F3F3F2"/>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12EC9E5A-1615-6BFE-BE52-309C782A9F2B}"/>
              </a:ext>
            </a:extLst>
          </p:cNvPr>
          <p:cNvSpPr>
            <a:spLocks noGrp="1"/>
          </p:cNvSpPr>
          <p:nvPr>
            <p:ph type="sldNum" sz="quarter" idx="12"/>
          </p:nvPr>
        </p:nvSpPr>
        <p:spPr/>
        <p:txBody>
          <a:bodyPr/>
          <a:lstStyle/>
          <a:p>
            <a:pPr>
              <a:defRPr/>
            </a:pPr>
            <a:fld id="{BD7C0ECF-3344-5349-BA5F-99F4D757E02D}" type="slidenum">
              <a:rPr lang="en-US" smtClean="0"/>
              <a:pPr>
                <a:defRPr/>
              </a:pPr>
              <a:t>7</a:t>
            </a:fld>
            <a:endParaRPr lang="en-US" dirty="0"/>
          </a:p>
        </p:txBody>
      </p:sp>
      <p:sp>
        <p:nvSpPr>
          <p:cNvPr id="3" name="Title 2">
            <a:extLst>
              <a:ext uri="{FF2B5EF4-FFF2-40B4-BE49-F238E27FC236}">
                <a16:creationId xmlns:a16="http://schemas.microsoft.com/office/drawing/2014/main" id="{DA79A270-7903-9CF2-EADB-12108C37B4FC}"/>
              </a:ext>
            </a:extLst>
          </p:cNvPr>
          <p:cNvSpPr>
            <a:spLocks noGrp="1"/>
          </p:cNvSpPr>
          <p:nvPr>
            <p:ph type="title"/>
          </p:nvPr>
        </p:nvSpPr>
        <p:spPr/>
        <p:txBody>
          <a:bodyPr/>
          <a:lstStyle/>
          <a:p>
            <a:r>
              <a:rPr lang="en-US" dirty="0"/>
              <a:t>STARTUP CITY – PRESENTED BY MAYO CLINIC &amp; DMC</a:t>
            </a:r>
          </a:p>
        </p:txBody>
      </p:sp>
      <p:sp>
        <p:nvSpPr>
          <p:cNvPr id="8" name="TextBox 7">
            <a:extLst>
              <a:ext uri="{FF2B5EF4-FFF2-40B4-BE49-F238E27FC236}">
                <a16:creationId xmlns:a16="http://schemas.microsoft.com/office/drawing/2014/main" id="{5BD463ED-322E-C7DE-65C3-7C906B6344D1}"/>
              </a:ext>
            </a:extLst>
          </p:cNvPr>
          <p:cNvSpPr txBox="1"/>
          <p:nvPr/>
        </p:nvSpPr>
        <p:spPr>
          <a:xfrm>
            <a:off x="310632" y="911065"/>
            <a:ext cx="6452558" cy="295594"/>
          </a:xfrm>
          <a:prstGeom prst="rect">
            <a:avLst/>
          </a:prstGeom>
          <a:noFill/>
        </p:spPr>
        <p:txBody>
          <a:bodyPr wrap="square" lIns="0" rIns="0" rtlCol="0">
            <a:spAutoFit/>
          </a:bodyPr>
          <a:lstStyle/>
          <a:p>
            <a:pPr algn="l">
              <a:lnSpc>
                <a:spcPts val="1690"/>
              </a:lnSpc>
            </a:pPr>
            <a:r>
              <a:rPr lang="en-US" sz="1100" b="1" i="0" dirty="0">
                <a:solidFill>
                  <a:srgbClr val="1B3D68"/>
                </a:solidFill>
                <a:effectLst/>
                <a:latin typeface="+mj-lt"/>
              </a:rPr>
              <a:t>Startup City provides startups with the best of both worlds:</a:t>
            </a:r>
          </a:p>
        </p:txBody>
      </p:sp>
      <p:sp>
        <p:nvSpPr>
          <p:cNvPr id="9" name="TextBox 8">
            <a:extLst>
              <a:ext uri="{FF2B5EF4-FFF2-40B4-BE49-F238E27FC236}">
                <a16:creationId xmlns:a16="http://schemas.microsoft.com/office/drawing/2014/main" id="{1DCEF768-7B37-1A35-444C-EF4E5333165E}"/>
              </a:ext>
            </a:extLst>
          </p:cNvPr>
          <p:cNvSpPr txBox="1"/>
          <p:nvPr/>
        </p:nvSpPr>
        <p:spPr>
          <a:xfrm>
            <a:off x="713939" y="1219181"/>
            <a:ext cx="2619434" cy="1582484"/>
          </a:xfrm>
          <a:prstGeom prst="rect">
            <a:avLst/>
          </a:prstGeom>
          <a:noFill/>
        </p:spPr>
        <p:txBody>
          <a:bodyPr wrap="square">
            <a:spAutoFit/>
          </a:bodyPr>
          <a:lstStyle/>
          <a:p>
            <a:pPr marL="285750" indent="-285750" algn="l">
              <a:lnSpc>
                <a:spcPts val="1690"/>
              </a:lnSpc>
              <a:buFont typeface="Arial" panose="020B0604020202020204" pitchFamily="34" charset="0"/>
              <a:buChar char="•"/>
            </a:pPr>
            <a:r>
              <a:rPr lang="en-US" sz="1050" b="0" i="0" dirty="0">
                <a:solidFill>
                  <a:schemeClr val="tx2">
                    <a:lumMod val="75000"/>
                  </a:schemeClr>
                </a:solidFill>
                <a:effectLst/>
                <a:latin typeface="+mj-lt"/>
              </a:rPr>
              <a:t>The targeted early-stage investor audience offered by </a:t>
            </a:r>
            <a:r>
              <a:rPr lang="en-US" sz="1050" b="0" i="0" dirty="0" err="1">
                <a:solidFill>
                  <a:schemeClr val="tx2">
                    <a:lumMod val="75000"/>
                  </a:schemeClr>
                </a:solidFill>
                <a:effectLst/>
                <a:latin typeface="+mj-lt"/>
              </a:rPr>
              <a:t>DxPx</a:t>
            </a:r>
            <a:r>
              <a:rPr lang="en-US" sz="1050" b="0" i="0" dirty="0">
                <a:solidFill>
                  <a:schemeClr val="tx2">
                    <a:lumMod val="75000"/>
                  </a:schemeClr>
                </a:solidFill>
                <a:effectLst/>
                <a:latin typeface="+mj-lt"/>
              </a:rPr>
              <a:t> U.S.</a:t>
            </a:r>
            <a:endParaRPr lang="en-US" sz="1050" dirty="0">
              <a:solidFill>
                <a:schemeClr val="tx2">
                  <a:lumMod val="75000"/>
                </a:schemeClr>
              </a:solidFill>
              <a:latin typeface="+mj-lt"/>
              <a:ea typeface="Aptos" panose="020B0004020202020204" pitchFamily="34" charset="0"/>
              <a:cs typeface="Aptos" panose="020B0004020202020204" pitchFamily="34" charset="0"/>
            </a:endParaRPr>
          </a:p>
          <a:p>
            <a:pPr marL="742950" marR="0" indent="-285750">
              <a:spcBef>
                <a:spcPts val="0"/>
              </a:spcBef>
              <a:spcAft>
                <a:spcPts val="0"/>
              </a:spcAft>
              <a:buFont typeface="Arial" panose="020B0604020202020204" pitchFamily="34" charset="0"/>
              <a:buChar char="•"/>
            </a:pPr>
            <a:endParaRPr lang="en-US" sz="1600" dirty="0">
              <a:solidFill>
                <a:schemeClr val="tx2">
                  <a:lumMod val="75000"/>
                </a:schemeClr>
              </a:solidFill>
              <a:latin typeface="+mj-lt"/>
              <a:ea typeface="Aptos" panose="020B0004020202020204" pitchFamily="34" charset="0"/>
              <a:cs typeface="Aptos" panose="020B0004020202020204" pitchFamily="34" charset="0"/>
            </a:endParaRPr>
          </a:p>
          <a:p>
            <a:pPr marL="285750" indent="-285750" algn="l">
              <a:lnSpc>
                <a:spcPts val="1690"/>
              </a:lnSpc>
              <a:buFont typeface="Arial" panose="020B0604020202020204" pitchFamily="34" charset="0"/>
              <a:buChar char="•"/>
            </a:pPr>
            <a:r>
              <a:rPr lang="en-US" sz="1050" b="0" i="0" dirty="0">
                <a:solidFill>
                  <a:schemeClr val="tx2">
                    <a:lumMod val="75000"/>
                  </a:schemeClr>
                </a:solidFill>
                <a:effectLst/>
                <a:latin typeface="+mj-lt"/>
              </a:rPr>
              <a:t>The incredible brand exposure offered by the ADLM 2024 Clinical Lab Expo</a:t>
            </a:r>
          </a:p>
          <a:p>
            <a:pPr marL="457200" marR="0">
              <a:spcBef>
                <a:spcPts val="0"/>
              </a:spcBef>
              <a:spcAft>
                <a:spcPts val="0"/>
              </a:spcAft>
            </a:pPr>
            <a:endParaRPr lang="en-US" sz="1000" dirty="0">
              <a:effectLst/>
              <a:latin typeface="+mj-lt"/>
              <a:ea typeface="Aptos" panose="020B0004020202020204" pitchFamily="34" charset="0"/>
              <a:cs typeface="Aptos" panose="020B0004020202020204" pitchFamily="34" charset="0"/>
            </a:endParaRPr>
          </a:p>
        </p:txBody>
      </p:sp>
      <p:sp>
        <p:nvSpPr>
          <p:cNvPr id="10" name="TextBox 9">
            <a:extLst>
              <a:ext uri="{FF2B5EF4-FFF2-40B4-BE49-F238E27FC236}">
                <a16:creationId xmlns:a16="http://schemas.microsoft.com/office/drawing/2014/main" id="{FEA3354B-9A29-0BA8-201E-4F6EF233D574}"/>
              </a:ext>
            </a:extLst>
          </p:cNvPr>
          <p:cNvSpPr txBox="1"/>
          <p:nvPr/>
        </p:nvSpPr>
        <p:spPr>
          <a:xfrm>
            <a:off x="228600" y="2679691"/>
            <a:ext cx="4343400" cy="3225627"/>
          </a:xfrm>
          <a:prstGeom prst="rect">
            <a:avLst/>
          </a:prstGeom>
          <a:noFill/>
        </p:spPr>
        <p:txBody>
          <a:bodyPr wrap="square">
            <a:spAutoFit/>
          </a:bodyPr>
          <a:lstStyle/>
          <a:p>
            <a:pPr algn="just">
              <a:lnSpc>
                <a:spcPts val="1690"/>
              </a:lnSpc>
            </a:pPr>
            <a:r>
              <a:rPr lang="en-US" sz="1000" b="1" dirty="0">
                <a:solidFill>
                  <a:srgbClr val="1B3D68"/>
                </a:solidFill>
                <a:latin typeface="+mj-lt"/>
              </a:rPr>
              <a:t>Startup City is a unique exhibition opportunity for startups in Diagnostics, Digital Health, Precision Medicine &amp; Life Science Tools:</a:t>
            </a:r>
          </a:p>
          <a:p>
            <a:pPr algn="l">
              <a:lnSpc>
                <a:spcPts val="700"/>
              </a:lnSpc>
            </a:pPr>
            <a:endParaRPr lang="en-US" sz="1000" b="1" dirty="0">
              <a:solidFill>
                <a:srgbClr val="1B3D68"/>
              </a:solidFill>
              <a:latin typeface="+mj-lt"/>
            </a:endParaRPr>
          </a:p>
          <a:p>
            <a:pPr marL="628650" lvl="1" indent="-171450">
              <a:lnSpc>
                <a:spcPts val="1690"/>
              </a:lnSpc>
              <a:spcBef>
                <a:spcPts val="200"/>
              </a:spcBef>
              <a:spcAft>
                <a:spcPts val="200"/>
              </a:spcAft>
              <a:buFont typeface="Arial" panose="020B0604020202020204" pitchFamily="34" charset="0"/>
              <a:buChar char="•"/>
            </a:pPr>
            <a:r>
              <a:rPr lang="en-US" sz="1050" b="0" i="0" dirty="0">
                <a:solidFill>
                  <a:schemeClr val="tx2">
                    <a:lumMod val="75000"/>
                  </a:schemeClr>
                </a:solidFill>
                <a:effectLst/>
                <a:latin typeface="+mj-lt"/>
              </a:rPr>
              <a:t>Meet 100+ global investors, accelerators, and industry tech scouts right at your booth, and promote your business from within the ADLM 2024 Clinical Lab Expo</a:t>
            </a:r>
          </a:p>
          <a:p>
            <a:pPr marL="628650" lvl="1" indent="-171450">
              <a:lnSpc>
                <a:spcPts val="1690"/>
              </a:lnSpc>
              <a:spcBef>
                <a:spcPts val="200"/>
              </a:spcBef>
              <a:spcAft>
                <a:spcPts val="200"/>
              </a:spcAft>
              <a:buFont typeface="Arial" panose="020B0604020202020204" pitchFamily="34" charset="0"/>
              <a:buChar char="•"/>
            </a:pPr>
            <a:endParaRPr lang="en-US" sz="1000" b="0" i="0" dirty="0">
              <a:solidFill>
                <a:schemeClr val="tx2">
                  <a:lumMod val="75000"/>
                </a:schemeClr>
              </a:solidFill>
              <a:effectLst/>
              <a:latin typeface="+mj-lt"/>
            </a:endParaRPr>
          </a:p>
          <a:p>
            <a:pPr marL="628650" lvl="1" indent="-171450">
              <a:lnSpc>
                <a:spcPts val="1690"/>
              </a:lnSpc>
              <a:spcBef>
                <a:spcPts val="200"/>
              </a:spcBef>
              <a:spcAft>
                <a:spcPts val="200"/>
              </a:spcAft>
              <a:buFont typeface="Arial" panose="020B0604020202020204" pitchFamily="34" charset="0"/>
              <a:buChar char="•"/>
            </a:pPr>
            <a:r>
              <a:rPr lang="en-US" sz="1050" b="0" i="0" dirty="0">
                <a:solidFill>
                  <a:schemeClr val="tx2">
                    <a:lumMod val="75000"/>
                  </a:schemeClr>
                </a:solidFill>
                <a:effectLst/>
                <a:latin typeface="+mj-lt"/>
              </a:rPr>
              <a:t>Enjoy the convenience of showing up to </a:t>
            </a:r>
            <a:r>
              <a:rPr lang="en-US" sz="1050" b="0" i="0" dirty="0" err="1">
                <a:solidFill>
                  <a:schemeClr val="tx2">
                    <a:lumMod val="75000"/>
                  </a:schemeClr>
                </a:solidFill>
                <a:effectLst/>
                <a:latin typeface="+mj-lt"/>
              </a:rPr>
              <a:t>DxPx</a:t>
            </a:r>
            <a:r>
              <a:rPr lang="en-US" sz="1050" b="0" i="0" dirty="0">
                <a:solidFill>
                  <a:schemeClr val="tx2">
                    <a:lumMod val="75000"/>
                  </a:schemeClr>
                </a:solidFill>
                <a:effectLst/>
                <a:latin typeface="+mj-lt"/>
              </a:rPr>
              <a:t> U.S. to find your Startup City booth already fully assembled and custom branded with your logo</a:t>
            </a:r>
          </a:p>
          <a:p>
            <a:pPr marL="628650" lvl="1" indent="-171450">
              <a:lnSpc>
                <a:spcPts val="1690"/>
              </a:lnSpc>
              <a:spcBef>
                <a:spcPts val="200"/>
              </a:spcBef>
              <a:spcAft>
                <a:spcPts val="200"/>
              </a:spcAft>
              <a:buFont typeface="Arial" panose="020B0604020202020204" pitchFamily="34" charset="0"/>
              <a:buChar char="•"/>
            </a:pPr>
            <a:endParaRPr lang="en-US" sz="1000" b="0" i="0" dirty="0">
              <a:solidFill>
                <a:schemeClr val="tx2">
                  <a:lumMod val="75000"/>
                </a:schemeClr>
              </a:solidFill>
              <a:effectLst/>
              <a:latin typeface="+mj-lt"/>
            </a:endParaRPr>
          </a:p>
          <a:p>
            <a:pPr marL="628650" lvl="1" indent="-171450">
              <a:lnSpc>
                <a:spcPts val="1690"/>
              </a:lnSpc>
              <a:spcBef>
                <a:spcPts val="200"/>
              </a:spcBef>
              <a:spcAft>
                <a:spcPts val="200"/>
              </a:spcAft>
              <a:buFont typeface="Arial" panose="020B0604020202020204" pitchFamily="34" charset="0"/>
              <a:buChar char="•"/>
            </a:pPr>
            <a:r>
              <a:rPr lang="en-US" sz="1050" b="0" i="0" dirty="0">
                <a:solidFill>
                  <a:schemeClr val="tx2">
                    <a:lumMod val="75000"/>
                  </a:schemeClr>
                </a:solidFill>
                <a:effectLst/>
                <a:latin typeface="+mj-lt"/>
              </a:rPr>
              <a:t>Every Startup City booth purchase includes one (1) free DxPx U.S. registration</a:t>
            </a:r>
          </a:p>
        </p:txBody>
      </p:sp>
      <p:pic>
        <p:nvPicPr>
          <p:cNvPr id="11" name="Picture 10">
            <a:extLst>
              <a:ext uri="{FF2B5EF4-FFF2-40B4-BE49-F238E27FC236}">
                <a16:creationId xmlns:a16="http://schemas.microsoft.com/office/drawing/2014/main" id="{1953ACDB-6E11-9FC5-65A1-2132FA12C937}"/>
              </a:ext>
            </a:extLst>
          </p:cNvPr>
          <p:cNvPicPr>
            <a:picLocks noChangeAspect="1"/>
          </p:cNvPicPr>
          <p:nvPr/>
        </p:nvPicPr>
        <p:blipFill rotWithShape="1">
          <a:blip r:embed="rId2"/>
          <a:srcRect l="-9516" t="10094" r="-2929" b="3505"/>
          <a:stretch/>
        </p:blipFill>
        <p:spPr>
          <a:xfrm>
            <a:off x="5554684" y="810883"/>
            <a:ext cx="2952990" cy="2269073"/>
          </a:xfrm>
          <a:prstGeom prst="rect">
            <a:avLst/>
          </a:prstGeom>
        </p:spPr>
      </p:pic>
      <p:pic>
        <p:nvPicPr>
          <p:cNvPr id="4" name="Picture 3" descr="A blue circle with white hands shaking&#10;&#10;Description automatically generated">
            <a:extLst>
              <a:ext uri="{FF2B5EF4-FFF2-40B4-BE49-F238E27FC236}">
                <a16:creationId xmlns:a16="http://schemas.microsoft.com/office/drawing/2014/main" id="{91E7F883-C648-5FCA-2916-E8BABAE6F0C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36911" y="1315966"/>
            <a:ext cx="946354" cy="946354"/>
          </a:xfrm>
          <a:prstGeom prst="rect">
            <a:avLst/>
          </a:prstGeom>
        </p:spPr>
      </p:pic>
      <p:sp>
        <p:nvSpPr>
          <p:cNvPr id="5" name="TextBox 4">
            <a:extLst>
              <a:ext uri="{FF2B5EF4-FFF2-40B4-BE49-F238E27FC236}">
                <a16:creationId xmlns:a16="http://schemas.microsoft.com/office/drawing/2014/main" id="{1C20349B-BCEC-A511-C0F0-0DFAA2B30985}"/>
              </a:ext>
            </a:extLst>
          </p:cNvPr>
          <p:cNvSpPr txBox="1"/>
          <p:nvPr/>
        </p:nvSpPr>
        <p:spPr>
          <a:xfrm>
            <a:off x="1402553" y="1653231"/>
            <a:ext cx="621103" cy="369332"/>
          </a:xfrm>
          <a:prstGeom prst="rect">
            <a:avLst/>
          </a:prstGeom>
          <a:noFill/>
        </p:spPr>
        <p:txBody>
          <a:bodyPr wrap="square">
            <a:spAutoFit/>
          </a:bodyPr>
          <a:lstStyle/>
          <a:p>
            <a:pPr marL="457200" marR="0" algn="ctr">
              <a:spcBef>
                <a:spcPts val="0"/>
              </a:spcBef>
              <a:spcAft>
                <a:spcPts val="0"/>
              </a:spcAft>
            </a:pPr>
            <a:r>
              <a:rPr lang="en-US" b="1" dirty="0">
                <a:solidFill>
                  <a:srgbClr val="67A650"/>
                </a:solidFill>
                <a:latin typeface="+mj-lt"/>
                <a:ea typeface="Aptos" panose="020B0004020202020204" pitchFamily="34" charset="0"/>
                <a:cs typeface="Aptos" panose="020B0004020202020204" pitchFamily="34" charset="0"/>
              </a:rPr>
              <a:t>+</a:t>
            </a:r>
            <a:endParaRPr lang="en-US" sz="1800" b="1" dirty="0">
              <a:solidFill>
                <a:srgbClr val="67A650"/>
              </a:solidFill>
              <a:effectLst/>
              <a:latin typeface="+mj-lt"/>
              <a:ea typeface="Aptos" panose="020B0004020202020204" pitchFamily="34" charset="0"/>
              <a:cs typeface="Aptos" panose="020B0004020202020204" pitchFamily="34" charset="0"/>
            </a:endParaRPr>
          </a:p>
        </p:txBody>
      </p:sp>
      <p:pic>
        <p:nvPicPr>
          <p:cNvPr id="7" name="Picture 6" descr="A diagram of a meeting room&#10;&#10;Description automatically generated">
            <a:extLst>
              <a:ext uri="{FF2B5EF4-FFF2-40B4-BE49-F238E27FC236}">
                <a16:creationId xmlns:a16="http://schemas.microsoft.com/office/drawing/2014/main" id="{DA8207D3-4420-9F68-4EBC-B0D369499DF6}"/>
              </a:ext>
            </a:extLst>
          </p:cNvPr>
          <p:cNvPicPr>
            <a:picLocks noChangeAspect="1"/>
          </p:cNvPicPr>
          <p:nvPr/>
        </p:nvPicPr>
        <p:blipFill>
          <a:blip r:embed="rId4"/>
          <a:stretch>
            <a:fillRect/>
          </a:stretch>
        </p:blipFill>
        <p:spPr>
          <a:xfrm>
            <a:off x="5117959" y="3180138"/>
            <a:ext cx="3584290" cy="3014329"/>
          </a:xfrm>
          <a:prstGeom prst="rect">
            <a:avLst/>
          </a:prstGeom>
        </p:spPr>
      </p:pic>
    </p:spTree>
    <p:extLst>
      <p:ext uri="{BB962C8B-B14F-4D97-AF65-F5344CB8AC3E}">
        <p14:creationId xmlns:p14="http://schemas.microsoft.com/office/powerpoint/2010/main" val="2301920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47C0C6A-1467-B18C-7811-2EC98EBF9873}"/>
              </a:ext>
            </a:extLst>
          </p:cNvPr>
          <p:cNvSpPr/>
          <p:nvPr/>
        </p:nvSpPr>
        <p:spPr>
          <a:xfrm>
            <a:off x="228600" y="810883"/>
            <a:ext cx="5050766" cy="5063706"/>
          </a:xfrm>
          <a:prstGeom prst="rect">
            <a:avLst/>
          </a:prstGeom>
          <a:solidFill>
            <a:srgbClr val="F3F3F2"/>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12EC9E5A-1615-6BFE-BE52-309C782A9F2B}"/>
              </a:ext>
            </a:extLst>
          </p:cNvPr>
          <p:cNvSpPr>
            <a:spLocks noGrp="1"/>
          </p:cNvSpPr>
          <p:nvPr>
            <p:ph type="sldNum" sz="quarter" idx="12"/>
          </p:nvPr>
        </p:nvSpPr>
        <p:spPr/>
        <p:txBody>
          <a:bodyPr/>
          <a:lstStyle/>
          <a:p>
            <a:pPr>
              <a:defRPr/>
            </a:pPr>
            <a:fld id="{BD7C0ECF-3344-5349-BA5F-99F4D757E02D}" type="slidenum">
              <a:rPr lang="en-US" smtClean="0"/>
              <a:pPr>
                <a:defRPr/>
              </a:pPr>
              <a:t>8</a:t>
            </a:fld>
            <a:endParaRPr lang="en-US" dirty="0"/>
          </a:p>
        </p:txBody>
      </p:sp>
      <p:sp>
        <p:nvSpPr>
          <p:cNvPr id="3" name="Title 2">
            <a:extLst>
              <a:ext uri="{FF2B5EF4-FFF2-40B4-BE49-F238E27FC236}">
                <a16:creationId xmlns:a16="http://schemas.microsoft.com/office/drawing/2014/main" id="{DA79A270-7903-9CF2-EADB-12108C37B4FC}"/>
              </a:ext>
            </a:extLst>
          </p:cNvPr>
          <p:cNvSpPr>
            <a:spLocks noGrp="1"/>
          </p:cNvSpPr>
          <p:nvPr>
            <p:ph type="title"/>
          </p:nvPr>
        </p:nvSpPr>
        <p:spPr/>
        <p:txBody>
          <a:bodyPr/>
          <a:lstStyle/>
          <a:p>
            <a:r>
              <a:rPr lang="en-US" dirty="0"/>
              <a:t>42PLUS1</a:t>
            </a:r>
          </a:p>
        </p:txBody>
      </p:sp>
      <p:sp>
        <p:nvSpPr>
          <p:cNvPr id="6" name="TextBox 5">
            <a:extLst>
              <a:ext uri="{FF2B5EF4-FFF2-40B4-BE49-F238E27FC236}">
                <a16:creationId xmlns:a16="http://schemas.microsoft.com/office/drawing/2014/main" id="{C2E82857-778F-1F8D-4C14-861D600C047A}"/>
              </a:ext>
            </a:extLst>
          </p:cNvPr>
          <p:cNvSpPr txBox="1"/>
          <p:nvPr/>
        </p:nvSpPr>
        <p:spPr>
          <a:xfrm>
            <a:off x="310631" y="1291102"/>
            <a:ext cx="4719389" cy="3584123"/>
          </a:xfrm>
          <a:prstGeom prst="rect">
            <a:avLst/>
          </a:prstGeom>
          <a:noFill/>
        </p:spPr>
        <p:txBody>
          <a:bodyPr wrap="square" lIns="0" rIns="0" rtlCol="0">
            <a:spAutoFit/>
          </a:bodyPr>
          <a:lstStyle/>
          <a:p>
            <a:pPr marL="171450" marR="0" indent="-171450">
              <a:lnSpc>
                <a:spcPct val="115000"/>
              </a:lnSpc>
              <a:spcBef>
                <a:spcPts val="0"/>
              </a:spcBef>
              <a:spcAft>
                <a:spcPts val="0"/>
              </a:spcAft>
              <a:buFont typeface="Arial" panose="020B0604020202020204" pitchFamily="34" charset="0"/>
              <a:buChar char="•"/>
            </a:pPr>
            <a:r>
              <a:rPr lang="en-US" sz="1100" kern="100" dirty="0">
                <a:solidFill>
                  <a:srgbClr val="000000"/>
                </a:solidFill>
                <a:effectLst/>
                <a:ea typeface="Aptos" panose="020B0004020202020204" pitchFamily="34" charset="0"/>
                <a:cs typeface="Times New Roman" panose="02020603050405020304" pitchFamily="18" charset="0"/>
              </a:rPr>
              <a:t>42PLUS1 is an </a:t>
            </a:r>
            <a:r>
              <a:rPr lang="en-US" sz="1100" b="1" kern="100" dirty="0">
                <a:solidFill>
                  <a:srgbClr val="000000"/>
                </a:solidFill>
                <a:effectLst/>
                <a:ea typeface="Aptos" panose="020B0004020202020204" pitchFamily="34" charset="0"/>
                <a:cs typeface="Times New Roman" panose="02020603050405020304" pitchFamily="18" charset="0"/>
              </a:rPr>
              <a:t>exclusive pitch competition dedicated to startups </a:t>
            </a:r>
            <a:r>
              <a:rPr lang="en-US" sz="1100" kern="100" dirty="0">
                <a:solidFill>
                  <a:srgbClr val="000000"/>
                </a:solidFill>
                <a:effectLst/>
                <a:ea typeface="Aptos" panose="020B0004020202020204" pitchFamily="34" charset="0"/>
                <a:cs typeface="Times New Roman" panose="02020603050405020304" pitchFamily="18" charset="0"/>
              </a:rPr>
              <a:t>that are active in the diagnostics, digital health, precision medicine &amp; life science tools space, with up to $2 million in funding available for our winners.</a:t>
            </a:r>
          </a:p>
          <a:p>
            <a:pPr marL="171450" marR="0" indent="-171450">
              <a:lnSpc>
                <a:spcPct val="115000"/>
              </a:lnSpc>
              <a:spcBef>
                <a:spcPts val="0"/>
              </a:spcBef>
              <a:spcAft>
                <a:spcPts val="0"/>
              </a:spcAft>
              <a:buFont typeface="Arial" panose="020B0604020202020204" pitchFamily="34" charset="0"/>
              <a:buChar char="•"/>
            </a:pPr>
            <a:endParaRPr lang="en-US" sz="1100" kern="100" dirty="0">
              <a:effectLst/>
              <a:ea typeface="Aptos" panose="020B0004020202020204" pitchFamily="34" charset="0"/>
              <a:cs typeface="Times New Roman" panose="02020603050405020304" pitchFamily="18" charset="0"/>
            </a:endParaRPr>
          </a:p>
          <a:p>
            <a:pPr marL="171450" marR="0" indent="-171450">
              <a:lnSpc>
                <a:spcPct val="115000"/>
              </a:lnSpc>
              <a:spcBef>
                <a:spcPts val="0"/>
              </a:spcBef>
              <a:spcAft>
                <a:spcPts val="0"/>
              </a:spcAft>
              <a:buFont typeface="Arial" panose="020B0604020202020204" pitchFamily="34" charset="0"/>
              <a:buChar char="•"/>
            </a:pPr>
            <a:r>
              <a:rPr lang="en-US" sz="1100" kern="100" dirty="0">
                <a:solidFill>
                  <a:srgbClr val="000000"/>
                </a:solidFill>
                <a:effectLst/>
                <a:ea typeface="Aptos" panose="020B0004020202020204" pitchFamily="34" charset="0"/>
                <a:cs typeface="Times New Roman" panose="02020603050405020304" pitchFamily="18" charset="0"/>
              </a:rPr>
              <a:t>All applicants have their business plans </a:t>
            </a:r>
            <a:r>
              <a:rPr lang="en-US" sz="1100" b="1" kern="100" dirty="0">
                <a:solidFill>
                  <a:srgbClr val="000000"/>
                </a:solidFill>
                <a:effectLst/>
                <a:ea typeface="Aptos" panose="020B0004020202020204" pitchFamily="34" charset="0"/>
                <a:cs typeface="Times New Roman" panose="02020603050405020304" pitchFamily="18" charset="0"/>
              </a:rPr>
              <a:t>reviewed by at least a dozen investors or industry executives</a:t>
            </a:r>
            <a:r>
              <a:rPr lang="en-US" sz="1100" kern="100" dirty="0">
                <a:solidFill>
                  <a:srgbClr val="000000"/>
                </a:solidFill>
                <a:effectLst/>
                <a:ea typeface="Aptos" panose="020B0004020202020204" pitchFamily="34" charset="0"/>
                <a:cs typeface="Times New Roman" panose="02020603050405020304" pitchFamily="18" charset="0"/>
              </a:rPr>
              <a:t>. We compile their feedback so every 42PLUS1 participant understands how their pitch compares to other applicants.</a:t>
            </a:r>
          </a:p>
          <a:p>
            <a:pPr marL="171450" marR="0" indent="-171450">
              <a:lnSpc>
                <a:spcPct val="115000"/>
              </a:lnSpc>
              <a:spcBef>
                <a:spcPts val="0"/>
              </a:spcBef>
              <a:spcAft>
                <a:spcPts val="0"/>
              </a:spcAft>
              <a:buFont typeface="Arial" panose="020B0604020202020204" pitchFamily="34" charset="0"/>
              <a:buChar char="•"/>
            </a:pPr>
            <a:endParaRPr lang="en-US" sz="1100" kern="100" dirty="0">
              <a:effectLst/>
              <a:ea typeface="Aptos" panose="020B0004020202020204" pitchFamily="34" charset="0"/>
              <a:cs typeface="Times New Roman" panose="02020603050405020304" pitchFamily="18" charset="0"/>
            </a:endParaRPr>
          </a:p>
          <a:p>
            <a:pPr marL="171450" marR="0" indent="-171450">
              <a:lnSpc>
                <a:spcPct val="115000"/>
              </a:lnSpc>
              <a:spcBef>
                <a:spcPts val="0"/>
              </a:spcBef>
              <a:spcAft>
                <a:spcPts val="0"/>
              </a:spcAft>
              <a:buFont typeface="Arial" panose="020B0604020202020204" pitchFamily="34" charset="0"/>
              <a:buChar char="•"/>
            </a:pPr>
            <a:r>
              <a:rPr lang="en-US" sz="1100" kern="100" dirty="0">
                <a:solidFill>
                  <a:srgbClr val="000000"/>
                </a:solidFill>
                <a:effectLst/>
                <a:ea typeface="Aptos" panose="020B0004020202020204" pitchFamily="34" charset="0"/>
                <a:cs typeface="Times New Roman" panose="02020603050405020304" pitchFamily="18" charset="0"/>
              </a:rPr>
              <a:t>Our eight finalists will compete live on stage at this year’s DxPx U.S. to take home the grand prize. Even for participants who don’t make it to the finals, you’re likely to be contacted directly by interested investors and corporate players to </a:t>
            </a:r>
            <a:r>
              <a:rPr lang="en-US" sz="1100" b="1" kern="100" dirty="0">
                <a:solidFill>
                  <a:srgbClr val="000000"/>
                </a:solidFill>
                <a:effectLst/>
                <a:ea typeface="Aptos" panose="020B0004020202020204" pitchFamily="34" charset="0"/>
                <a:cs typeface="Times New Roman" panose="02020603050405020304" pitchFamily="18" charset="0"/>
              </a:rPr>
              <a:t>explore financing and other business opportunities</a:t>
            </a:r>
            <a:r>
              <a:rPr lang="en-US" sz="1100" kern="100" dirty="0">
                <a:solidFill>
                  <a:srgbClr val="000000"/>
                </a:solidFill>
                <a:effectLst/>
                <a:ea typeface="Aptos" panose="020B0004020202020204" pitchFamily="34" charset="0"/>
                <a:cs typeface="Times New Roman" panose="02020603050405020304" pitchFamily="18" charset="0"/>
              </a:rPr>
              <a:t>. </a:t>
            </a:r>
          </a:p>
          <a:p>
            <a:pPr marL="171450" marR="0" indent="-171450">
              <a:lnSpc>
                <a:spcPct val="115000"/>
              </a:lnSpc>
              <a:spcBef>
                <a:spcPts val="0"/>
              </a:spcBef>
              <a:spcAft>
                <a:spcPts val="0"/>
              </a:spcAft>
              <a:buFont typeface="Arial" panose="020B0604020202020204" pitchFamily="34" charset="0"/>
              <a:buChar char="•"/>
            </a:pPr>
            <a:endParaRPr lang="en-US" sz="1100" kern="100" dirty="0">
              <a:effectLst/>
              <a:ea typeface="Aptos" panose="020B0004020202020204" pitchFamily="34" charset="0"/>
              <a:cs typeface="Times New Roman" panose="02020603050405020304" pitchFamily="18" charset="0"/>
            </a:endParaRPr>
          </a:p>
          <a:p>
            <a:pPr marL="171450" marR="0" indent="-171450">
              <a:lnSpc>
                <a:spcPct val="115000"/>
              </a:lnSpc>
              <a:spcBef>
                <a:spcPts val="0"/>
              </a:spcBef>
              <a:spcAft>
                <a:spcPts val="0"/>
              </a:spcAft>
              <a:buFont typeface="Arial" panose="020B0604020202020204" pitchFamily="34" charset="0"/>
              <a:buChar char="•"/>
            </a:pPr>
            <a:r>
              <a:rPr lang="en-US" sz="1100" kern="100" dirty="0">
                <a:solidFill>
                  <a:srgbClr val="000000"/>
                </a:solidFill>
                <a:effectLst/>
                <a:ea typeface="Aptos" panose="020B0004020202020204" pitchFamily="34" charset="0"/>
                <a:cs typeface="Times New Roman" panose="02020603050405020304" pitchFamily="18" charset="0"/>
              </a:rPr>
              <a:t>The 42PLUS1 pitch competition serves to </a:t>
            </a:r>
            <a:r>
              <a:rPr lang="en-US" sz="1100" b="1" kern="100" dirty="0">
                <a:solidFill>
                  <a:srgbClr val="000000"/>
                </a:solidFill>
                <a:effectLst/>
                <a:ea typeface="Aptos" panose="020B0004020202020204" pitchFamily="34" charset="0"/>
                <a:cs typeface="Times New Roman" panose="02020603050405020304" pitchFamily="18" charset="0"/>
              </a:rPr>
              <a:t>open doors for startups </a:t>
            </a:r>
            <a:r>
              <a:rPr lang="en-US" sz="1100" kern="100" dirty="0">
                <a:solidFill>
                  <a:srgbClr val="000000"/>
                </a:solidFill>
                <a:effectLst/>
                <a:ea typeface="Aptos" panose="020B0004020202020204" pitchFamily="34" charset="0"/>
                <a:cs typeface="Times New Roman" panose="02020603050405020304" pitchFamily="18" charset="0"/>
              </a:rPr>
              <a:t>looking for investors for their next financing round.</a:t>
            </a:r>
            <a:endParaRPr lang="en-US" sz="1100" kern="100" dirty="0">
              <a:effectLst/>
              <a:ea typeface="Aptos" panose="020B000402020202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19900EB3-EEB4-AC23-4790-6398F2202DF4}"/>
              </a:ext>
            </a:extLst>
          </p:cNvPr>
          <p:cNvSpPr txBox="1"/>
          <p:nvPr/>
        </p:nvSpPr>
        <p:spPr>
          <a:xfrm>
            <a:off x="310632" y="911065"/>
            <a:ext cx="6452558" cy="310341"/>
          </a:xfrm>
          <a:prstGeom prst="rect">
            <a:avLst/>
          </a:prstGeom>
          <a:noFill/>
        </p:spPr>
        <p:txBody>
          <a:bodyPr wrap="square" lIns="0" rIns="0" rtlCol="0">
            <a:spAutoFit/>
          </a:bodyPr>
          <a:lstStyle/>
          <a:p>
            <a:pPr algn="l">
              <a:lnSpc>
                <a:spcPts val="1690"/>
              </a:lnSpc>
            </a:pPr>
            <a:r>
              <a:rPr lang="en-US" sz="1400" b="1" i="0" dirty="0">
                <a:solidFill>
                  <a:srgbClr val="1B3D68"/>
                </a:solidFill>
                <a:effectLst/>
                <a:latin typeface="+mj-lt"/>
              </a:rPr>
              <a:t>Win up to $2 million in funding for your startup</a:t>
            </a:r>
          </a:p>
        </p:txBody>
      </p:sp>
      <p:pic>
        <p:nvPicPr>
          <p:cNvPr id="12" name="Picture 11" descr="A blue text with a black background&#10;&#10;Description automatically generated">
            <a:extLst>
              <a:ext uri="{FF2B5EF4-FFF2-40B4-BE49-F238E27FC236}">
                <a16:creationId xmlns:a16="http://schemas.microsoft.com/office/drawing/2014/main" id="{105EB38F-7C6D-A5E5-E796-AA3C0AF75AAA}"/>
              </a:ext>
            </a:extLst>
          </p:cNvPr>
          <p:cNvPicPr>
            <a:picLocks noChangeAspect="1"/>
          </p:cNvPicPr>
          <p:nvPr/>
        </p:nvPicPr>
        <p:blipFill>
          <a:blip r:embed="rId2"/>
          <a:stretch>
            <a:fillRect/>
          </a:stretch>
        </p:blipFill>
        <p:spPr>
          <a:xfrm>
            <a:off x="1460674" y="4989716"/>
            <a:ext cx="2438185" cy="731456"/>
          </a:xfrm>
          <a:prstGeom prst="rect">
            <a:avLst/>
          </a:prstGeom>
        </p:spPr>
      </p:pic>
      <p:pic>
        <p:nvPicPr>
          <p:cNvPr id="14" name="Picture 13" descr="A person talking to another person&#10;&#10;Description automatically generated">
            <a:extLst>
              <a:ext uri="{FF2B5EF4-FFF2-40B4-BE49-F238E27FC236}">
                <a16:creationId xmlns:a16="http://schemas.microsoft.com/office/drawing/2014/main" id="{0096E42E-6FA6-7CFD-7BBC-705B47C25203}"/>
              </a:ext>
            </a:extLst>
          </p:cNvPr>
          <p:cNvPicPr>
            <a:picLocks noChangeAspect="1"/>
          </p:cNvPicPr>
          <p:nvPr/>
        </p:nvPicPr>
        <p:blipFill>
          <a:blip r:embed="rId3"/>
          <a:stretch>
            <a:fillRect/>
          </a:stretch>
        </p:blipFill>
        <p:spPr>
          <a:xfrm>
            <a:off x="5505167" y="810883"/>
            <a:ext cx="3259269" cy="2173907"/>
          </a:xfrm>
          <a:prstGeom prst="rect">
            <a:avLst/>
          </a:prstGeom>
        </p:spPr>
      </p:pic>
      <p:pic>
        <p:nvPicPr>
          <p:cNvPr id="16" name="Picture 15" descr="A person holding a neon sign&#10;&#10;Description automatically generated">
            <a:extLst>
              <a:ext uri="{FF2B5EF4-FFF2-40B4-BE49-F238E27FC236}">
                <a16:creationId xmlns:a16="http://schemas.microsoft.com/office/drawing/2014/main" id="{A5C500B6-EF30-62BF-DA3D-107CD2887E91}"/>
              </a:ext>
            </a:extLst>
          </p:cNvPr>
          <p:cNvPicPr>
            <a:picLocks noChangeAspect="1"/>
          </p:cNvPicPr>
          <p:nvPr/>
        </p:nvPicPr>
        <p:blipFill rotWithShape="1">
          <a:blip r:embed="rId4"/>
          <a:srcRect l="15470" t="8464" r="15470" b="5222"/>
          <a:stretch/>
        </p:blipFill>
        <p:spPr>
          <a:xfrm>
            <a:off x="5505167" y="3157522"/>
            <a:ext cx="3259269" cy="2717067"/>
          </a:xfrm>
          <a:prstGeom prst="rect">
            <a:avLst/>
          </a:prstGeom>
        </p:spPr>
      </p:pic>
    </p:spTree>
    <p:extLst>
      <p:ext uri="{BB962C8B-B14F-4D97-AF65-F5344CB8AC3E}">
        <p14:creationId xmlns:p14="http://schemas.microsoft.com/office/powerpoint/2010/main" val="15006727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CIQLASTID" val="91"/>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MM_SLIDE_TYPE" val="6"/>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MM_SLIDE_TYPE" val="6"/>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MM_SLIDE_TYPE" val="6"/>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MM_SLIDE_TYPE" val="6"/>
</p:tagLst>
</file>

<file path=ppt/theme/theme1.xml><?xml version="1.0" encoding="utf-8"?>
<a:theme xmlns:a="http://schemas.openxmlformats.org/drawingml/2006/main" name="1_Office Theme">
  <a:themeElements>
    <a:clrScheme name="Custom 35">
      <a:dk1>
        <a:srgbClr val="595959"/>
      </a:dk1>
      <a:lt1>
        <a:srgbClr val="FFFFFF"/>
      </a:lt1>
      <a:dk2>
        <a:srgbClr val="595959"/>
      </a:dk2>
      <a:lt2>
        <a:srgbClr val="FFFFFF"/>
      </a:lt2>
      <a:accent1>
        <a:srgbClr val="0E692C"/>
      </a:accent1>
      <a:accent2>
        <a:srgbClr val="9FB129"/>
      </a:accent2>
      <a:accent3>
        <a:srgbClr val="1E3763"/>
      </a:accent3>
      <a:accent4>
        <a:srgbClr val="9D9D9D"/>
      </a:accent4>
      <a:accent5>
        <a:srgbClr val="FFB827"/>
      </a:accent5>
      <a:accent6>
        <a:srgbClr val="FF8539"/>
      </a:accent6>
      <a:hlink>
        <a:srgbClr val="FF8539"/>
      </a:hlink>
      <a:folHlink>
        <a:srgbClr val="4A848D"/>
      </a:folHlink>
    </a:clrScheme>
    <a:fontScheme name="Custom 17">
      <a:majorFont>
        <a:latin typeface="Open Sans"/>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rIns="0" rtlCol="0">
        <a:spAutoFit/>
      </a:bodyPr>
      <a:lstStyle>
        <a:defPPr>
          <a:defRPr sz="10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F91AC916F7727489B29C9F1BBE6FE19" ma:contentTypeVersion="21" ma:contentTypeDescription="Create a new document." ma:contentTypeScope="" ma:versionID="998a9a248a0b595ab8da87176937d6f8">
  <xsd:schema xmlns:xsd="http://www.w3.org/2001/XMLSchema" xmlns:xs="http://www.w3.org/2001/XMLSchema" xmlns:p="http://schemas.microsoft.com/office/2006/metadata/properties" xmlns:ns2="62601321-ee98-43be-b789-216a40df7da3" xmlns:ns3="44a02f9c-1e2c-451e-a330-50b60bf5f85d" targetNamespace="http://schemas.microsoft.com/office/2006/metadata/properties" ma:root="true" ma:fieldsID="6d07f0535734dddfb0aa0344bcb7ea2f" ns2:_="" ns3:_="">
    <xsd:import namespace="62601321-ee98-43be-b789-216a40df7da3"/>
    <xsd:import namespace="44a02f9c-1e2c-451e-a330-50b60bf5f85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3:_ip_UnifiedCompliancePolicyProperties" minOccurs="0"/>
                <xsd:element ref="ns3:_ip_UnifiedCompliancePolicyUIAc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601321-ee98-43be-b789-216a40df7da3" elementFormDefault="qualified">
    <xsd:import namespace="http://schemas.microsoft.com/office/2006/documentManagement/types"/>
    <xsd:import namespace="http://schemas.microsoft.com/office/infopath/2007/PartnerControls"/>
    <xsd:element name="MediaServiceMetadata" ma:index="5" nillable="true" ma:displayName="MediaServiceMetadata" ma:hidden="true" ma:internalName="MediaServiceMetadata" ma:readOnly="true">
      <xsd:simpleType>
        <xsd:restriction base="dms:Note"/>
      </xsd:simpleType>
    </xsd:element>
    <xsd:element name="MediaServiceFastMetadata" ma:index="6" nillable="true" ma:displayName="MediaServiceFastMetadata" ma:hidden="true" ma:internalName="MediaServiceFastMetadata" ma:readOnly="true">
      <xsd:simpleType>
        <xsd:restriction base="dms:Note"/>
      </xsd:simpleType>
    </xsd:element>
    <xsd:element name="MediaServiceAutoTags" ma:index="7" nillable="true" ma:displayName="Tags" ma:internalName="MediaServiceAutoTags" ma:readOnly="true">
      <xsd:simpleType>
        <xsd:restriction base="dms:Text"/>
      </xsd:simpleType>
    </xsd:element>
    <xsd:element name="MediaServiceOCR" ma:index="8" nillable="true" ma:displayName="Extracted Text" ma:internalName="MediaServiceOCR" ma:readOnly="true">
      <xsd:simpleType>
        <xsd:restriction base="dms:Note">
          <xsd:maxLength value="255"/>
        </xsd:restriction>
      </xsd:simpleType>
    </xsd:element>
    <xsd:element name="MediaServiceGenerationTime" ma:index="9" nillable="true" ma:displayName="MediaServiceGenerationTime" ma:hidden="true" ma:internalName="MediaServiceGenerationTime" ma:readOnly="true">
      <xsd:simpleType>
        <xsd:restriction base="dms:Text"/>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5d3df334-b41e-458d-953d-0983a8b3cc1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a02f9c-1e2c-451e-a330-50b60bf5f85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_ip_UnifiedCompliancePolicyProperties" ma:index="21" nillable="true" ma:displayName="Unified Compliance Policy Properties" ma:internalName="_ip_UnifiedCompliancePolicyProperties" ma:readOnly="false">
      <xsd:simpleType>
        <xsd:restriction base="dms:Note"/>
      </xsd:simpleType>
    </xsd:element>
    <xsd:element name="_ip_UnifiedCompliancePolicyUIAction" ma:index="22" nillable="true" ma:displayName="Unified Compliance Policy UI Action" ma:hidden="true" ma:internalName="_ip_UnifiedCompliancePolicyUIAction" ma:readOnly="false">
      <xsd:simpleType>
        <xsd:restriction base="dms:Text"/>
      </xsd:simpleType>
    </xsd:element>
    <xsd:element name="TaxCatchAll" ma:index="25" nillable="true" ma:displayName="Taxonomy Catch All Column" ma:hidden="true" ma:list="{e55c18b5-5142-4618-9680-083913960da6}" ma:internalName="TaxCatchAll" ma:showField="CatchAllData" ma:web="44a02f9c-1e2c-451e-a330-50b60bf5f8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44a02f9c-1e2c-451e-a330-50b60bf5f85d" xsi:nil="true"/>
    <_ip_UnifiedCompliancePolicyProperties xmlns="44a02f9c-1e2c-451e-a330-50b60bf5f85d" xsi:nil="true"/>
    <lcf76f155ced4ddcb4097134ff3c332f xmlns="62601321-ee98-43be-b789-216a40df7da3">
      <Terms xmlns="http://schemas.microsoft.com/office/infopath/2007/PartnerControls"/>
    </lcf76f155ced4ddcb4097134ff3c332f>
    <TaxCatchAll xmlns="44a02f9c-1e2c-451e-a330-50b60bf5f85d" xsi:nil="true"/>
  </documentManagement>
</p:properties>
</file>

<file path=customXml/itemProps1.xml><?xml version="1.0" encoding="utf-8"?>
<ds:datastoreItem xmlns:ds="http://schemas.openxmlformats.org/officeDocument/2006/customXml" ds:itemID="{7E721851-ECA2-4546-9B77-5076B23F3762}">
  <ds:schemaRefs>
    <ds:schemaRef ds:uri="http://schemas.microsoft.com/sharepoint/v3/contenttype/forms"/>
  </ds:schemaRefs>
</ds:datastoreItem>
</file>

<file path=customXml/itemProps2.xml><?xml version="1.0" encoding="utf-8"?>
<ds:datastoreItem xmlns:ds="http://schemas.openxmlformats.org/officeDocument/2006/customXml" ds:itemID="{D148254B-EC92-4B63-8FC1-F1E5154893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2601321-ee98-43be-b789-216a40df7da3"/>
    <ds:schemaRef ds:uri="44a02f9c-1e2c-451e-a330-50b60bf5f8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FDD28B7-DF8C-4ED7-90B5-D2B4C39D7F44}">
  <ds:schemaRefs>
    <ds:schemaRef ds:uri="62601321-ee98-43be-b789-216a40df7da3"/>
    <ds:schemaRef ds:uri="http://purl.org/dc/elements/1.1/"/>
    <ds:schemaRef ds:uri="http://schemas.microsoft.com/office/2006/metadata/properties"/>
    <ds:schemaRef ds:uri="http://schemas.openxmlformats.org/package/2006/metadata/core-properties"/>
    <ds:schemaRef ds:uri="http://schemas.microsoft.com/office/infopath/2007/PartnerControls"/>
    <ds:schemaRef ds:uri="http://purl.org/dc/terms/"/>
    <ds:schemaRef ds:uri="http://schemas.microsoft.com/office/2006/documentManagement/types"/>
    <ds:schemaRef ds:uri="44a02f9c-1e2c-451e-a330-50b60bf5f85d"/>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33690</TotalTime>
  <Words>911</Words>
  <Application>Microsoft Office PowerPoint</Application>
  <PresentationFormat>On-screen Show (4:3)</PresentationFormat>
  <Paragraphs>92</Paragraphs>
  <Slides>11</Slides>
  <Notes>0</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11</vt:i4>
      </vt:variant>
    </vt:vector>
  </HeadingPairs>
  <TitlesOfParts>
    <vt:vector size="22" baseType="lpstr">
      <vt:lpstr>Aptos</vt:lpstr>
      <vt:lpstr>Arial</vt:lpstr>
      <vt:lpstr>Calibri</vt:lpstr>
      <vt:lpstr>Open Sans</vt:lpstr>
      <vt:lpstr>Oswald Light</vt:lpstr>
      <vt:lpstr>Oswald Medium</vt:lpstr>
      <vt:lpstr>Oswald SemiBold</vt:lpstr>
      <vt:lpstr>Tw Cen MT</vt:lpstr>
      <vt:lpstr>Wingdings</vt:lpstr>
      <vt:lpstr>1_Office Theme</vt:lpstr>
      <vt:lpstr>think-cell Slide</vt:lpstr>
      <vt:lpstr>PowerPoint Presentation</vt:lpstr>
      <vt:lpstr>ABOUT DxPx U.S.</vt:lpstr>
      <vt:lpstr>THE DxPx/ADLM PARTNERSHIP</vt:lpstr>
      <vt:lpstr>THE DxPx/ADLM PARTNERSHIP</vt:lpstr>
      <vt:lpstr>DxPx KEY BENEFITS</vt:lpstr>
      <vt:lpstr>INDUSTRY SUPPORT</vt:lpstr>
      <vt:lpstr>AMBASSADOR NETWORK</vt:lpstr>
      <vt:lpstr>STARTUP CITY – PRESENTED BY MAYO CLINIC &amp; DMC</vt:lpstr>
      <vt:lpstr>42PLUS1</vt:lpstr>
      <vt:lpstr>2023 BY THE NUMBERS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Sabharish Prakash</dc:creator>
  <cp:lastModifiedBy>David R. Janka</cp:lastModifiedBy>
  <cp:revision>40</cp:revision>
  <cp:lastPrinted>2022-08-03T16:50:26Z</cp:lastPrinted>
  <dcterms:created xsi:type="dcterms:W3CDTF">2021-05-26T16:24:07Z</dcterms:created>
  <dcterms:modified xsi:type="dcterms:W3CDTF">2024-06-26T12:07:38Z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0x010100AF91AC916F7727489B29C9F1BBE6FE19</vt:lpwstr>
  </property>
  <property fmtid="{D5CDD505-2E9C-101B-9397-08002B2CF9AE}" pid="3" name="MediaServiceImageTags">
    <vt:lpwstr/>
  </property>
  <property fmtid="{D5CDD505-2E9C-101B-9397-08002B2CF9AE}" pid="4" name="ClassificationContentMarkingFooterLocations">
    <vt:lpwstr>1_Office Theme:5</vt:lpwstr>
  </property>
  <property fmtid="{D5CDD505-2E9C-101B-9397-08002B2CF9AE}" pid="5" name="ClassificationContentMarkingFooterText">
    <vt:lpwstr>CONFIDENTIAL</vt:lpwstr>
  </property>
</Properties>
</file>